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3"/>
  </p:notesMasterIdLst>
  <p:sldIdLst>
    <p:sldId id="256" r:id="rId2"/>
    <p:sldId id="392" r:id="rId3"/>
    <p:sldId id="258" r:id="rId4"/>
    <p:sldId id="259" r:id="rId5"/>
    <p:sldId id="394" r:id="rId6"/>
    <p:sldId id="262" r:id="rId7"/>
    <p:sldId id="393" r:id="rId8"/>
    <p:sldId id="315" r:id="rId9"/>
    <p:sldId id="316" r:id="rId10"/>
    <p:sldId id="317" r:id="rId11"/>
    <p:sldId id="318" r:id="rId12"/>
    <p:sldId id="319" r:id="rId13"/>
    <p:sldId id="321" r:id="rId14"/>
    <p:sldId id="320" r:id="rId15"/>
    <p:sldId id="322" r:id="rId16"/>
    <p:sldId id="324" r:id="rId17"/>
    <p:sldId id="345" r:id="rId18"/>
    <p:sldId id="346" r:id="rId19"/>
    <p:sldId id="347" r:id="rId20"/>
    <p:sldId id="348" r:id="rId21"/>
    <p:sldId id="351" r:id="rId22"/>
    <p:sldId id="350" r:id="rId23"/>
    <p:sldId id="352" r:id="rId24"/>
    <p:sldId id="353" r:id="rId25"/>
    <p:sldId id="354" r:id="rId26"/>
    <p:sldId id="325" r:id="rId27"/>
    <p:sldId id="326" r:id="rId28"/>
    <p:sldId id="327" r:id="rId29"/>
    <p:sldId id="328" r:id="rId30"/>
    <p:sldId id="329" r:id="rId31"/>
    <p:sldId id="330" r:id="rId32"/>
    <p:sldId id="331" r:id="rId33"/>
    <p:sldId id="332" r:id="rId34"/>
    <p:sldId id="333" r:id="rId35"/>
    <p:sldId id="334" r:id="rId36"/>
    <p:sldId id="335" r:id="rId37"/>
    <p:sldId id="355" r:id="rId38"/>
    <p:sldId id="356" r:id="rId39"/>
    <p:sldId id="357" r:id="rId40"/>
    <p:sldId id="358" r:id="rId41"/>
    <p:sldId id="359" r:id="rId42"/>
    <p:sldId id="360" r:id="rId43"/>
    <p:sldId id="361" r:id="rId44"/>
    <p:sldId id="362" r:id="rId45"/>
    <p:sldId id="363" r:id="rId46"/>
    <p:sldId id="364" r:id="rId47"/>
    <p:sldId id="365" r:id="rId48"/>
    <p:sldId id="366" r:id="rId49"/>
    <p:sldId id="369" r:id="rId50"/>
    <p:sldId id="370" r:id="rId51"/>
    <p:sldId id="371" r:id="rId52"/>
    <p:sldId id="372" r:id="rId53"/>
    <p:sldId id="368" r:id="rId54"/>
    <p:sldId id="336" r:id="rId55"/>
    <p:sldId id="337" r:id="rId56"/>
    <p:sldId id="338" r:id="rId57"/>
    <p:sldId id="339" r:id="rId58"/>
    <p:sldId id="340" r:id="rId59"/>
    <p:sldId id="341" r:id="rId60"/>
    <p:sldId id="342" r:id="rId61"/>
    <p:sldId id="343" r:id="rId62"/>
    <p:sldId id="344" r:id="rId63"/>
    <p:sldId id="373" r:id="rId64"/>
    <p:sldId id="374" r:id="rId65"/>
    <p:sldId id="375" r:id="rId66"/>
    <p:sldId id="376" r:id="rId67"/>
    <p:sldId id="377" r:id="rId68"/>
    <p:sldId id="378" r:id="rId69"/>
    <p:sldId id="379" r:id="rId70"/>
    <p:sldId id="380" r:id="rId71"/>
    <p:sldId id="381" r:id="rId72"/>
    <p:sldId id="382" r:id="rId73"/>
    <p:sldId id="383" r:id="rId74"/>
    <p:sldId id="384" r:id="rId75"/>
    <p:sldId id="385" r:id="rId76"/>
    <p:sldId id="386" r:id="rId77"/>
    <p:sldId id="387" r:id="rId78"/>
    <p:sldId id="388" r:id="rId79"/>
    <p:sldId id="389" r:id="rId80"/>
    <p:sldId id="390" r:id="rId81"/>
    <p:sldId id="391" r:id="rId82"/>
  </p:sldIdLst>
  <p:sldSz cx="9144000" cy="6858000" type="screen4x3"/>
  <p:notesSz cx="9296400" cy="7010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737"/>
    <a:srgbClr val="FFD961"/>
    <a:srgbClr val="EBF6FF"/>
    <a:srgbClr val="C3D69B"/>
    <a:srgbClr val="FFE9A3"/>
    <a:srgbClr val="FFC000"/>
    <a:srgbClr val="EDE13F"/>
    <a:srgbClr val="FF0000"/>
    <a:srgbClr val="38401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2" autoAdjust="0"/>
    <p:restoredTop sz="88669" autoAdjust="0"/>
  </p:normalViewPr>
  <p:slideViewPr>
    <p:cSldViewPr>
      <p:cViewPr>
        <p:scale>
          <a:sx n="100" d="100"/>
          <a:sy n="100" d="100"/>
        </p:scale>
        <p:origin x="-58" y="38"/>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414"/>
      </p:cViewPr>
      <p:guideLst>
        <p:guide orient="horz" pos="2208"/>
        <p:guide pos="292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14/09/2011</a:t>
            </a:fld>
            <a:endParaRPr lang="es-MX"/>
          </a:p>
        </p:txBody>
      </p:sp>
      <p:sp>
        <p:nvSpPr>
          <p:cNvPr id="4" name="3 Marcador de imagen de diapositiva"/>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3048634933"/>
      </p:ext>
    </p:extLst>
  </p:cSld>
  <p:clrMap bg1="lt1" tx1="dk1" bg2="lt2" tx2="dk2" accent1="accent1" accent2="accent2" accent3="accent3" accent4="accent4" accent5="accent5" accent6="accent6" hlink="hlink" folHlink="folHlink"/>
  <p:notesStyle>
    <a:lvl1pPr marL="180975" indent="-180975" algn="l" defTabSz="914400" rtl="0" eaLnBrk="1" latinLnBrk="0" hangingPunct="1">
      <a:buFont typeface="Arial" pitchFamily="34" charset="0"/>
      <a:buChar char="•"/>
      <a:defRPr sz="900" kern="1200">
        <a:solidFill>
          <a:schemeClr val="tx1"/>
        </a:solidFill>
        <a:latin typeface="+mn-lt"/>
        <a:ea typeface="+mn-ea"/>
        <a:cs typeface="+mn-cs"/>
      </a:defRPr>
    </a:lvl1pPr>
    <a:lvl2pPr marL="630238" indent="-173038" algn="l" defTabSz="914400" rtl="0" eaLnBrk="1" latinLnBrk="0" hangingPunct="1">
      <a:buFont typeface="Arial" pitchFamily="34" charset="0"/>
      <a:buChar char="•"/>
      <a:defRPr sz="900" kern="1200">
        <a:solidFill>
          <a:schemeClr val="tx1"/>
        </a:solidFill>
        <a:latin typeface="+mn-lt"/>
        <a:ea typeface="+mn-ea"/>
        <a:cs typeface="+mn-cs"/>
      </a:defRPr>
    </a:lvl2pPr>
    <a:lvl3pPr marL="1077913" indent="-163513" algn="l" defTabSz="914400" rtl="0" eaLnBrk="1" latinLnBrk="0" hangingPunct="1">
      <a:buFont typeface="Arial" pitchFamily="34" charset="0"/>
      <a:buChar char="•"/>
      <a:defRPr sz="900" kern="1200">
        <a:solidFill>
          <a:schemeClr val="tx1"/>
        </a:solidFill>
        <a:latin typeface="+mn-lt"/>
        <a:ea typeface="+mn-ea"/>
        <a:cs typeface="+mn-cs"/>
      </a:defRPr>
    </a:lvl3pPr>
    <a:lvl4pPr marL="1527175" indent="-155575" algn="l" defTabSz="914400" rtl="0" eaLnBrk="1" latinLnBrk="0" hangingPunct="1">
      <a:buFont typeface="Arial" pitchFamily="34" charset="0"/>
      <a:buChar char="•"/>
      <a:defRPr sz="900" kern="1200">
        <a:solidFill>
          <a:schemeClr val="tx1"/>
        </a:solidFill>
        <a:latin typeface="+mn-lt"/>
        <a:ea typeface="+mn-ea"/>
        <a:cs typeface="+mn-cs"/>
      </a:defRPr>
    </a:lvl4pPr>
    <a:lvl5pPr marL="1974850" indent="-146050" algn="l" defTabSz="914400" rtl="0" eaLnBrk="1" latinLnBrk="0" hangingPunct="1">
      <a:buFont typeface="Arial" pitchFamily="34" charset="0"/>
      <a:buChar char="•"/>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dirty="0" smtClean="0"/>
              <a:t>Destacar la importancia de desarrollar una actitud de adaptación frente a situaciones nuevas.</a:t>
            </a:r>
          </a:p>
          <a:p>
            <a:pPr marL="180975" indent="-180975" algn="just">
              <a:buFont typeface="Wingdings" pitchFamily="2" charset="2"/>
              <a:buChar char="§"/>
            </a:pPr>
            <a:r>
              <a:rPr lang="es-MX" dirty="0" smtClean="0"/>
              <a:t>Solicitar a los</a:t>
            </a:r>
            <a:r>
              <a:rPr lang="es-MX" baseline="0" dirty="0" smtClean="0"/>
              <a:t> participantes que de manera individual lean el material.</a:t>
            </a:r>
          </a:p>
          <a:p>
            <a:pPr marL="180975" indent="-180975" algn="just">
              <a:buFont typeface="Wingdings" pitchFamily="2" charset="2"/>
              <a:buChar char="§"/>
            </a:pPr>
            <a:r>
              <a:rPr lang="es-MX" baseline="0" dirty="0" smtClean="0"/>
              <a:t>Que discutan en parejas la lectura.</a:t>
            </a:r>
          </a:p>
          <a:p>
            <a:pPr marL="180975" indent="-180975" algn="just">
              <a:buFont typeface="Wingdings" pitchFamily="2" charset="2"/>
              <a:buChar char="§"/>
            </a:pPr>
            <a:r>
              <a:rPr lang="es-MX" sz="900" kern="1200" dirty="0" smtClean="0">
                <a:solidFill>
                  <a:schemeClr val="tx1"/>
                </a:solidFill>
                <a:latin typeface="+mn-lt"/>
                <a:ea typeface="+mn-ea"/>
                <a:cs typeface="+mn-cs"/>
              </a:rPr>
              <a:t>Los participantes deberán completar, por escrito, la tabla que aparece en el material didáctico; y consignar, en cada cuadro, si las protagonistas de la historia manifiestan “siempre”, “a veces” o “nunca” la actitud que se quiere destacar.</a:t>
            </a:r>
          </a:p>
          <a:p>
            <a:pPr marL="180975" indent="-180975" algn="just">
              <a:buFont typeface="Wingdings" pitchFamily="2" charset="2"/>
              <a:buChar char="§"/>
            </a:pPr>
            <a:r>
              <a:rPr lang="es-MX" sz="900" kern="1200" dirty="0" smtClean="0">
                <a:solidFill>
                  <a:schemeClr val="tx1"/>
                </a:solidFill>
                <a:latin typeface="+mn-lt"/>
                <a:ea typeface="+mn-ea"/>
                <a:cs typeface="+mn-cs"/>
              </a:rPr>
              <a:t>A partir de este trabajo, los participantes deben imaginar cómo sigue la historia de las dos amigas, teniendo como orientación las siguientes preguntas: A futuro, ¿qué pasa con cada una de ellas?, ¿se quedan en la empresa, las despiden o ellas buscan un nuevo trabajo?, ¿los cambios les producen algún beneficio profesional?, ¿por qué?</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tab pos="180975" algn="l"/>
              </a:tabLst>
              <a:defRPr/>
            </a:pPr>
            <a:r>
              <a:rPr lang="es-MX" sz="900" kern="1200" dirty="0" smtClean="0">
                <a:solidFill>
                  <a:schemeClr val="tx1"/>
                </a:solidFill>
                <a:latin typeface="+mn-lt"/>
                <a:ea typeface="+mn-ea"/>
                <a:cs typeface="+mn-cs"/>
              </a:rPr>
              <a:t>Solicite un moderador, de entre los participantes, que recoja las opiniones de algunas parejas y un secretario que las resuma en la pizarra. Usted puede estimular el cierre de esta actividad consultando a los participantes cómo se sienten ellos ante los cambios. Puede preguntar directamente a alguno: ¿qué te sucede a ti cuando tienes que enfrentar cambios?</a:t>
            </a:r>
          </a:p>
          <a:p>
            <a:pPr marL="180975" indent="-180975" algn="just">
              <a:buFont typeface="Wingdings" pitchFamily="2" charset="2"/>
              <a:buChar char="§"/>
              <a:tabLst>
                <a:tab pos="180975" algn="l"/>
              </a:tabLst>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Al finalizar la actividad se espera que los participantes hayan apreciado que adaptarse a situaciones cambiantes es absolutamente necesario para mantenerse y progresar en el mundo laboral.</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buNone/>
            </a:pPr>
            <a:r>
              <a:rPr lang="es-MX" dirty="0" smtClean="0"/>
              <a:t>Ejemplificar mediante el principio:</a:t>
            </a:r>
          </a:p>
          <a:p>
            <a:pPr>
              <a:buNone/>
            </a:pPr>
            <a:endParaRPr lang="es-MX" dirty="0" smtClean="0"/>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“Terminé la Educación Básica, sé leer y escribir, por lo tanto existo”. Luego fue: “Terminé la Educación Media, tengo conocimientos, puedo interpretar el diario, significa que soy un ciudadano”. Después fue: “Me recibí, tengo un título, por lo tanto conseguiré un buen empleo”. Ahora viene: “Estoy en aprendizaje continuo, de lo contrario voy quedando obsoleto”. En esta última etapa desaparecieron palabras como “terminé” o “me recibí”.</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77500" lnSpcReduction="20000"/>
          </a:bodyPr>
          <a:lstStyle/>
          <a:p>
            <a:r>
              <a:rPr lang="es-MX" b="1" dirty="0" smtClean="0"/>
              <a:t>Sesión</a:t>
            </a:r>
            <a:r>
              <a:rPr lang="es-MX" b="1" baseline="0" dirty="0" smtClean="0"/>
              <a:t> 1</a:t>
            </a:r>
          </a:p>
          <a:p>
            <a:endParaRPr lang="es-MX" baseline="0" dirty="0" smtClean="0"/>
          </a:p>
          <a:p>
            <a:pPr lvl="0"/>
            <a:r>
              <a:rPr lang="es-MX" sz="900" kern="1200" dirty="0" smtClean="0">
                <a:solidFill>
                  <a:schemeClr val="tx1"/>
                </a:solidFill>
                <a:latin typeface="+mn-lt"/>
                <a:ea typeface="+mn-ea"/>
                <a:cs typeface="+mn-cs"/>
              </a:rPr>
              <a:t>Conformar equipos de seis personas y explicar el contenido del material que va a entregar. Se trata de dos versiones de una misma situación, las</a:t>
            </a:r>
            <a:r>
              <a:rPr lang="es-MX" sz="900" kern="1200" baseline="0" dirty="0" smtClean="0">
                <a:solidFill>
                  <a:schemeClr val="tx1"/>
                </a:solidFill>
                <a:latin typeface="+mn-lt"/>
                <a:ea typeface="+mn-ea"/>
                <a:cs typeface="+mn-cs"/>
              </a:rPr>
              <a:t> cuales </a:t>
            </a:r>
            <a:r>
              <a:rPr lang="es-MX" sz="900" kern="1200" dirty="0" smtClean="0">
                <a:solidFill>
                  <a:schemeClr val="tx1"/>
                </a:solidFill>
                <a:latin typeface="+mn-lt"/>
                <a:ea typeface="+mn-ea"/>
                <a:cs typeface="+mn-cs"/>
              </a:rPr>
              <a:t>indican actitudes posible frente a las exigencias del mundo laboral: de aprendizaje continuo y de flexibilidad para desempeñarse en distintas funciones (polivalencia).</a:t>
            </a:r>
          </a:p>
          <a:p>
            <a:pPr>
              <a:buNone/>
            </a:pPr>
            <a:endParaRPr lang="es-MX" sz="900" kern="1200" dirty="0" smtClean="0">
              <a:solidFill>
                <a:schemeClr val="tx1"/>
              </a:solidFill>
              <a:latin typeface="+mn-lt"/>
              <a:ea typeface="+mn-ea"/>
              <a:cs typeface="+mn-cs"/>
            </a:endParaRPr>
          </a:p>
          <a:p>
            <a:pPr lvl="0"/>
            <a:r>
              <a:rPr lang="es-MX" sz="900" strike="sngStrike" kern="1200" baseline="0" dirty="0" smtClean="0">
                <a:solidFill>
                  <a:srgbClr val="FF0000"/>
                </a:solidFill>
                <a:latin typeface="+mn-lt"/>
                <a:ea typeface="+mn-ea"/>
                <a:cs typeface="+mn-cs"/>
              </a:rPr>
              <a:t>Solicite a los grupos que ordenen las historias de acuerdo a los números de cada tarjeta, pero asegurándose de que cada una de las dos secuencias refleje coherentemente los dos enfoques.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Una vez que estén listas las dos versiones, al interior del grupo cada integrante debe escoger una de las dos posturas, identificarse con ella y justificar su elección. Las preguntas orientadoras están disponibles en la sección de material didáctico.</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Terminado este ejercicio, solicite a los miembros del grupo que elaboren una frase que los interprete, como por ejemplo: “Mientras más aprendo, más oportunidades tengo en el mundo laboral” o “Estudie lo que estudie, siempre voy a terminar haciendo lo que no me gusta”. No es necesario llegar a consenso; el grupo podría asumir las dos posturas siempre que estén bien justificadas y con sus respectivas frases </a:t>
            </a:r>
            <a:r>
              <a:rPr lang="es-MX" sz="900" kern="1200" dirty="0" err="1" smtClean="0">
                <a:solidFill>
                  <a:schemeClr val="tx1"/>
                </a:solidFill>
                <a:latin typeface="+mn-lt"/>
                <a:ea typeface="+mn-ea"/>
                <a:cs typeface="+mn-cs"/>
              </a:rPr>
              <a:t>identificatorias</a:t>
            </a:r>
            <a:r>
              <a:rPr lang="es-MX" sz="900" kern="1200" dirty="0" smtClean="0">
                <a:solidFill>
                  <a:schemeClr val="tx1"/>
                </a:solidFill>
                <a:latin typeface="+mn-lt"/>
                <a:ea typeface="+mn-ea"/>
                <a:cs typeface="+mn-cs"/>
              </a:rPr>
              <a:t>. Pídales que escriban la frase en una hoja de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 y que la dejen pegada en el pizarrón.</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Indíqueles que la sesión siguiente comenzará a partir de las frases representativas de los grupos.</a:t>
            </a:r>
          </a:p>
          <a:p>
            <a:pPr lvl="0"/>
            <a:endParaRPr lang="es-MX" sz="900" kern="1200" dirty="0" smtClean="0">
              <a:solidFill>
                <a:schemeClr val="tx1"/>
              </a:solidFill>
              <a:latin typeface="+mn-lt"/>
              <a:ea typeface="+mn-ea"/>
              <a:cs typeface="+mn-cs"/>
            </a:endParaRPr>
          </a:p>
          <a:p>
            <a:pPr lvl="0"/>
            <a:r>
              <a:rPr lang="es-MX" sz="900" b="1" kern="1200" dirty="0" smtClean="0">
                <a:solidFill>
                  <a:schemeClr val="tx1"/>
                </a:solidFill>
                <a:latin typeface="+mn-lt"/>
                <a:ea typeface="+mn-ea"/>
                <a:cs typeface="+mn-cs"/>
              </a:rPr>
              <a:t>Sesión</a:t>
            </a:r>
            <a:r>
              <a:rPr lang="es-MX" sz="900" b="1" kern="1200" baseline="0" dirty="0" smtClean="0">
                <a:solidFill>
                  <a:schemeClr val="tx1"/>
                </a:solidFill>
                <a:latin typeface="+mn-lt"/>
                <a:ea typeface="+mn-ea"/>
                <a:cs typeface="+mn-cs"/>
              </a:rPr>
              <a:t> 2</a:t>
            </a:r>
          </a:p>
          <a:p>
            <a:pPr lvl="0"/>
            <a:endParaRPr lang="es-MX" sz="900" kern="1200" baseline="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A partir del resultado de la sesión anterior, seleccione frases que valoren el aprendizaje continuo y la polivalencia, como así también otras que den cuenta de la postura contraria. Si sólo hay frases positivas, cree frases contrarias antes de empezar, a objeto de inducir mejor el debate. Lo mismo, si sólo hay frases de connotación negativa. </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Presente el conjunto de frases seleccionadas. Escoja la más representativa de cada posición y mencione las otras.</a:t>
            </a:r>
          </a:p>
          <a:p>
            <a:pPr lvl="0"/>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Solicite la participación de tres alumnos voluntarios para que defiendan la posición favorable al aprendizaje continuo y la polivalencia; y a otros tres para que defiendan la posición contraria, aunque no sea ésta necesariamente la posición que los represente. Solicite, además, cinco voluntarios para hacer el papel de jueces o jurado del debate.</a:t>
            </a:r>
          </a:p>
          <a:p>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De esta forma se organizará la sala con seis defensores de las dos posturas contrarias, cinco miembros del jurado y el “público”.</a:t>
            </a:r>
          </a:p>
          <a:p>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Usted hará de moderador. Acláreles que todos están actuando y facilite el inicio del debate preguntando a los defensores de las dos posturas, los por qué de sus posiciones y qué beneficios y riesgos tiene pensar así. Otorgue 20 minutos de debate.</a:t>
            </a:r>
          </a:p>
          <a:p>
            <a:pPr lvl="0"/>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Luego de este lapso, permita que el jurado delibere y solicítele que formule su veredicto final, resumiendo la posición ganadora en función de la fuerza de los argumentos utilizados.</a:t>
            </a:r>
          </a:p>
          <a:p>
            <a:pPr lvl="0"/>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Consulte al grupo si la actividad les ha hecho cambiar la posición inicial, respecto del aprendizaje continuo y de la polivalencia, haciendo la siguiente solicitud: “Levanten la mano quienes han cambiado de idea respecto de la necesidad de seguir siempre perfeccionándose durante la vida laboral y la necesidad de ser flexibles ante la exigencia de ejercer distintas funciones”.</a:t>
            </a:r>
          </a:p>
          <a:p>
            <a:pPr lvl="0"/>
            <a:r>
              <a:rPr lang="es-MX" sz="900" kern="1200" dirty="0" smtClean="0">
                <a:solidFill>
                  <a:schemeClr val="tx1"/>
                </a:solidFill>
                <a:latin typeface="+mn-lt"/>
                <a:ea typeface="+mn-ea"/>
                <a:cs typeface="+mn-cs"/>
              </a:rPr>
              <a:t>Luego solicite a los participantes que den ejemplos de personas que conozcan (a nivel familiar, amigos o personajes públicos emblemáticos) y que, habiendo tenido esta actitud positiva, hayan alcanzado sus metas.</a:t>
            </a:r>
          </a:p>
          <a:p>
            <a:pPr lvl="0"/>
            <a:r>
              <a:rPr lang="es-MX" sz="900" kern="1200" dirty="0" smtClean="0">
                <a:solidFill>
                  <a:schemeClr val="tx1"/>
                </a:solidFill>
                <a:latin typeface="+mn-lt"/>
                <a:ea typeface="+mn-ea"/>
                <a:cs typeface="+mn-cs"/>
              </a:rPr>
              <a:t>Si no hay suficiente participación puede estimular intervenciones como por ejemplo, consultando: ¿qué características de su vida le permitieron a Javier “El Chicharito” Hernández llegar hasta donde está hoy?</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Finalice la sesión reconociendo que es muy frecuente encontrar posturas rígidas frente a este tema, pero destaque la importancia de alcanzar una posición más flexible. Los participantes podrán concluir que, sin estudios continuos ni flexibilidad para desarrollar distintas funciones, las oportunidades laborales se restringen considerablemente.</a:t>
            </a:r>
          </a:p>
          <a:p>
            <a:pPr>
              <a:buNone/>
            </a:pPr>
            <a:r>
              <a:rPr lang="es-MX" sz="900" kern="1200" dirty="0" smtClean="0">
                <a:solidFill>
                  <a:schemeClr val="tx1"/>
                </a:solidFill>
                <a:latin typeface="+mn-lt"/>
                <a:ea typeface="+mn-ea"/>
                <a:cs typeface="+mn-cs"/>
              </a:rPr>
              <a:t> </a:t>
            </a:r>
          </a:p>
          <a:p>
            <a:r>
              <a:rPr lang="es-MX" sz="900" kern="1200" dirty="0" smtClean="0">
                <a:solidFill>
                  <a:schemeClr val="tx1"/>
                </a:solidFill>
                <a:latin typeface="+mn-lt"/>
                <a:ea typeface="+mn-ea"/>
                <a:cs typeface="+mn-cs"/>
              </a:rPr>
              <a:t>Al término de esta actividad, el participante contará con un testimonio del docente el cual, basándose en una pauta de evaluación individual, indicará el nivel de logro de esta competencia.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29</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Antes de comenzar la actividad pregunte, por ejemplo, a distintos estudiantes elegidos al azar: “¿Por qué te pusiste bufanda?”, y siga interrogándolos a partir de sus respuestas. Por ejemplo, si responden: “porque hace frío”, contra pregunte: “¿y por qué hace frío?”, etc. Esta introducción sorpresiva les servirá como motivación al mundo de los “por qué”. Entrégueles una breve explicación sobre el valor de hacer preguntas acertadas para identificar causas de problemas y luego poder formular soluciones. Apóyese en el contenido de los antecedentes para el profesor.</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Explíqueles que el ejercicio consiste en que un integrante de cada grupo seleccione –al azar– uno de los papeles, y lo lea en voz alta preguntando luego ¿por qué? Quien está a su lado debe dar una respuesta. A partir de la respuesta, el compañero siguiente debe hacer una nueva pregunta, y la responde quien está a su lado.</a:t>
            </a:r>
          </a:p>
          <a:p>
            <a:pPr>
              <a:buNone/>
            </a:pPr>
            <a:r>
              <a:rPr lang="es-MX" sz="900" kern="1200" dirty="0" smtClean="0">
                <a:solidFill>
                  <a:schemeClr val="tx1"/>
                </a:solidFill>
                <a:latin typeface="+mn-lt"/>
                <a:ea typeface="+mn-ea"/>
                <a:cs typeface="+mn-cs"/>
              </a:rPr>
              <a:t>La formulación de preguntas y respuestas –en círculo– debe continuar hasta que sientan que han detectado una causa válida y, entre los tres, deben proponer una solución. Luego, si les alcanza el tiempo, trabajan con otra frase y siguen el mismo procedimiento.</a:t>
            </a:r>
          </a:p>
          <a:p>
            <a:r>
              <a:rPr lang="es-MX" sz="900" kern="1200" dirty="0" smtClean="0">
                <a:solidFill>
                  <a:schemeClr val="tx1"/>
                </a:solidFill>
                <a:latin typeface="+mn-lt"/>
                <a:ea typeface="+mn-ea"/>
                <a:cs typeface="+mn-cs"/>
              </a:rPr>
              <a:t>Las preguntas deben empezar con:</a:t>
            </a:r>
            <a:r>
              <a:rPr lang="es-MX" sz="900" kern="1200" baseline="0" dirty="0" smtClean="0">
                <a:solidFill>
                  <a:schemeClr val="tx1"/>
                </a:solidFill>
                <a:latin typeface="+mn-lt"/>
                <a:ea typeface="+mn-ea"/>
                <a:cs typeface="+mn-cs"/>
              </a:rPr>
              <a:t> cómo, dónde, quién, cuándo, qué, además de por qué. Cada uno de los miembros del equipo deberá haber formulado al menos una pregunta y aportado una respuesta, antes de finalizar el ejercicio. Quien responda debe esforzarse por dar respuestas con sentido (no obvias) y quien hace preguntas debe intentar formulas con inteligencia y precisión.</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Una vez lograda una solución, deben escribir la secuencia de preguntas y respuestas, e incluir la propuesta. Otorgue 15 minutos a esta parte de la actividad.</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tabLst>
                <a:tab pos="180975" algn="l"/>
              </a:tabLst>
            </a:pPr>
            <a:r>
              <a:rPr lang="es-MX" sz="900" kern="1200" dirty="0" smtClean="0">
                <a:solidFill>
                  <a:schemeClr val="tx1"/>
                </a:solidFill>
                <a:latin typeface="+mn-lt"/>
                <a:ea typeface="+mn-ea"/>
                <a:cs typeface="+mn-cs"/>
              </a:rPr>
              <a:t>Solicite a un miembro de cada equipo que lea ante el curso el o los problemas trabajados, incluyendo las preguntas, las respuestas y las soluciones que surgieron. Por aplausos, elijan las tres mejores, tomando en cuenta su creatividad e ingenio.</a:t>
            </a:r>
          </a:p>
          <a:p>
            <a:pPr marL="180975" indent="-180975" algn="just">
              <a:buFont typeface="Wingdings" pitchFamily="2" charset="2"/>
              <a:buChar char="§"/>
              <a:tabLst>
                <a:tab pos="180975" algn="l"/>
              </a:tabLst>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Al finalizar la actividad, los participantes podrán valorar las ventajas de saber preguntar por las razones o causas de algo, como método para generar soluciones originales. Subraye la importancia de ser curioso, de no dar por sentado lo obvio y de ser creativo para generar preguntas y respuestas.</a:t>
            </a:r>
            <a:endParaRPr lang="es-MX" sz="9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Antes de comenzar la actividad se sugiere realizar un ejercicio que ayude a motivar a los alumnos en la generación de ideas innovadoras, planteando una situación insólita a la que hay que buscarle una explicación, mediante una lluvia de ideas.</a:t>
            </a:r>
          </a:p>
          <a:p>
            <a:r>
              <a:rPr lang="es-MX" sz="900" kern="1200" dirty="0" smtClean="0">
                <a:solidFill>
                  <a:schemeClr val="tx1"/>
                </a:solidFill>
                <a:latin typeface="+mn-lt"/>
                <a:ea typeface="+mn-ea"/>
                <a:cs typeface="+mn-cs"/>
              </a:rPr>
              <a:t>La situación es la siguiente: Entra un hombre a un restaurante y pide un vaso de agua al mesero. Éste lo observa, saca un revólver y apunta a la cara del hombre. Éste último, asombrado, da las gracias y se va. El camarero guarda el revólver y sigue trabajando. ¿A qué se debe esta insólita actitud?</a:t>
            </a:r>
          </a:p>
          <a:p>
            <a:r>
              <a:rPr lang="es-MX" sz="900" kern="1200" dirty="0" smtClean="0">
                <a:solidFill>
                  <a:schemeClr val="tx1"/>
                </a:solidFill>
                <a:latin typeface="+mn-lt"/>
                <a:ea typeface="+mn-ea"/>
                <a:cs typeface="+mn-cs"/>
              </a:rPr>
              <a:t> Los participantes adelantan posibles explicaciones.</a:t>
            </a:r>
          </a:p>
          <a:p>
            <a:pPr lvl="0"/>
            <a:r>
              <a:rPr lang="es-MX" sz="900" i="1" kern="1200" dirty="0" smtClean="0">
                <a:solidFill>
                  <a:schemeClr val="tx1"/>
                </a:solidFill>
                <a:latin typeface="+mn-lt"/>
                <a:ea typeface="+mn-ea"/>
                <a:cs typeface="+mn-cs"/>
              </a:rPr>
              <a:t>Solución: El hombre tenía hipo y entró a pedir un vaso de agua, el mesero al percatarse de su hipo lo asustó con el revólver. Como la impresión le ayudó a curarse del hipo, el hombre dio las gracias y se fue. Ya no necesitaba el vaso de agua.</a:t>
            </a:r>
          </a:p>
          <a:p>
            <a:pPr lvl="0"/>
            <a:endParaRPr lang="es-MX" sz="900" i="1"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Solicite al grupo  que se divida en grupos de seis a ocho participantes.</a:t>
            </a:r>
          </a:p>
          <a:p>
            <a:pPr lvl="0"/>
            <a:r>
              <a:rPr lang="es-MX" sz="900" kern="1200" dirty="0" smtClean="0">
                <a:solidFill>
                  <a:schemeClr val="tx1"/>
                </a:solidFill>
                <a:latin typeface="+mn-lt"/>
                <a:ea typeface="+mn-ea"/>
                <a:cs typeface="+mn-cs"/>
              </a:rPr>
              <a:t>Cada equipo deberá proponer ideas creativas para disminuir los accidentes del tránsito, siguiendo las indicaciones que aparecen en el material didáctico, que usted les entregará. 20 min.</a:t>
            </a:r>
          </a:p>
          <a:p>
            <a:pPr lvl="0"/>
            <a:r>
              <a:rPr lang="es-MX" sz="900" kern="1200" dirty="0" smtClean="0">
                <a:solidFill>
                  <a:schemeClr val="tx1"/>
                </a:solidFill>
                <a:latin typeface="+mn-lt"/>
                <a:ea typeface="+mn-ea"/>
                <a:cs typeface="+mn-cs"/>
              </a:rPr>
              <a:t>Pídales que resuman en una hoja de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 en forma creativa, las principales ideas que generó el grupo. Se entiende que la idea ganadora será la más creativa y útil para el logro del objetivo, según la opinión de todos los participantes.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42</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Cada equipo nombrará un representante para exponer –breve y creativamente– los aportes que harán a sus amigos argentinos. A finalizar, el curso votará por la idea ganadora, levantando la mano. Cada uno será libre de votar o no por las ideas de su propio grupo.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Destaque que, partiendo de un mismo punto, cada uno puede aportar con su creatividad distintos caminos para llegar al objetivo común (ayudar a sus amigos argentinos), teniendo en cuenta sus propias características, intereses, vocaciones. Seguramente algún grupo habrá hecho énfasis en la capacitación preventiva, otro habrá profundizado aspectos del transporte público o de los vehículos particulares.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Como puede verse, alguna justificación existe cuando se dice que las personas muy creativas tienen más desarrollado el lado derecho del cerebro; y las personas prácticas, racionales y funcionales, el lado izquierdo. Aun así, es primordial saber que todos tenemos potencial para ser creativos, existiendo algunos factores que lo estimulan y otros que lo frenan.</a:t>
            </a:r>
          </a:p>
          <a:p>
            <a:pPr>
              <a:buNone/>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Equipos de seis participantes, más uno que hará de coordinador. Pídales distribuirse internamente los roles; seis de ellos deberán ponerse el sombrero escogido y apropiarse del rol correspondiente.</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Juntos deben leer la historia presentada en el material didáctico, ponerse en la situación que en ella se narra y hacer un análisis con argumentos desde el punto de vista del color que representan. El coordinador organiza al grupo y equilibra las participaciones de los seis sombreros. Como orientación inicial, se recomienda que inicie el debate aquel que tenga el color verde (creatividad) y que plantee una alternativa casi inalcanzable de realizar. Luego, sobre la base de esa alternativa, los demás integrantes irán exponiendo sus posturas. Si alcanza el tiempo, podría darse la alternativa que cambiaran de color.</a:t>
            </a:r>
          </a:p>
          <a:p>
            <a:pPr lvl="0"/>
            <a:r>
              <a:rPr lang="es-MX" sz="900" kern="1200" dirty="0" smtClean="0">
                <a:solidFill>
                  <a:schemeClr val="tx1"/>
                </a:solidFill>
                <a:latin typeface="+mn-lt"/>
                <a:ea typeface="+mn-ea"/>
                <a:cs typeface="+mn-cs"/>
              </a:rPr>
              <a:t>Otorgue 20 minutos para el debate.</a:t>
            </a:r>
          </a:p>
          <a:p>
            <a:pPr lvl="0"/>
            <a:r>
              <a:rPr lang="es-MX" sz="900" kern="1200" dirty="0" smtClean="0">
                <a:solidFill>
                  <a:schemeClr val="tx1"/>
                </a:solidFill>
                <a:latin typeface="+mn-lt"/>
                <a:ea typeface="+mn-ea"/>
                <a:cs typeface="+mn-cs"/>
              </a:rPr>
              <a:t>Pida a los grupos que elaboren sus propuestas teniendo en cuenta todos los puntos de vista que representan sus integrantes. Los principales argumentos y la propuesta debe ser registrada por el coordinador.</a:t>
            </a:r>
          </a:p>
          <a:p>
            <a:pPr lvl="0"/>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Los colores representan el “punto de vista” desde el cual cada participante debe aportar al análisis. </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coordinador de cada grupo expone la decisión tomada, explicando las razones para ello. Debe destacar los principales puntos de vista de cada sombrero.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Usted puede subrayar que para evaluar creativamente una situación debemos considerar todos los puntos de vista posibles; y que cada persona tiende a ver la realidad desde su particular visión. Lo creativo consiste en aumentar la flexibilidad para integrar ópticas diversas. Por lo tanto, ante cualquier opinión o decisión se debe resolver habiendo considerado todos los enfoques.</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Habiendo trabajado distintos factores que permiten desarrollar la creatividad (Actividades 3, 4 y 5), cada participante debe idear un producto innovador que solucione una necesidad no atendida. Por ejemplo: micros que se achican y se agrandan, según el número de pasajeros. Así en las horas de alta demanda se le adiciona un aditivo  “</a:t>
            </a:r>
            <a:r>
              <a:rPr lang="es-MX" sz="900" kern="1200" dirty="0" err="1" smtClean="0">
                <a:solidFill>
                  <a:schemeClr val="tx1"/>
                </a:solidFill>
                <a:latin typeface="+mn-lt"/>
                <a:ea typeface="+mn-ea"/>
                <a:cs typeface="+mn-cs"/>
              </a:rPr>
              <a:t>agrandador</a:t>
            </a:r>
            <a:r>
              <a:rPr lang="es-MX" sz="900" kern="1200" dirty="0" smtClean="0">
                <a:solidFill>
                  <a:schemeClr val="tx1"/>
                </a:solidFill>
                <a:latin typeface="+mn-lt"/>
                <a:ea typeface="+mn-ea"/>
                <a:cs typeface="+mn-cs"/>
              </a:rPr>
              <a:t>” y en las horas de menor demanda, se le elimina. </a:t>
            </a:r>
          </a:p>
          <a:p>
            <a:pPr>
              <a:buNone/>
            </a:pPr>
            <a:endParaRPr lang="es-MX"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producto creado debe dibujarse o bien se puede construir una maqueta, con las explicaciones correspondientes, para luego fotografiarlo y consignarlo en una lámina. El facilitador firmará la creación. Esta evidencia debe elaborarse fuera del tiempo disponible para realizar las actividades las instrucciones se encuentran y el formato “</a:t>
            </a:r>
            <a:r>
              <a:rPr lang="es-MX" sz="900" b="1" kern="1200" dirty="0" smtClean="0">
                <a:solidFill>
                  <a:schemeClr val="tx1"/>
                </a:solidFill>
                <a:latin typeface="+mn-lt"/>
                <a:ea typeface="+mn-ea"/>
                <a:cs typeface="+mn-cs"/>
              </a:rPr>
              <a:t>EVIDENCIA DE CREATIVIDAD”</a:t>
            </a:r>
            <a:r>
              <a:rPr lang="es-MX" sz="900" kern="1200" dirty="0" smtClean="0">
                <a:solidFill>
                  <a:schemeClr val="tx1"/>
                </a:solidFill>
                <a:latin typeface="+mn-lt"/>
                <a:ea typeface="+mn-ea"/>
                <a:cs typeface="+mn-cs"/>
              </a:rPr>
              <a:t>. </a:t>
            </a:r>
          </a:p>
          <a:p>
            <a:pPr>
              <a:buNone/>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55</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En 1946 el Ing. </a:t>
            </a:r>
            <a:r>
              <a:rPr lang="es-MX" dirty="0" err="1" smtClean="0"/>
              <a:t>Percy</a:t>
            </a:r>
            <a:r>
              <a:rPr lang="es-MX" dirty="0" smtClean="0"/>
              <a:t> Spencer, estaba probando un nuevo tubo de</a:t>
            </a:r>
            <a:r>
              <a:rPr lang="es-MX" baseline="0" dirty="0" smtClean="0"/>
              <a:t> vacío llamado </a:t>
            </a:r>
            <a:r>
              <a:rPr lang="es-MX" i="1" u="sng" baseline="0" dirty="0" smtClean="0"/>
              <a:t>magnetón</a:t>
            </a:r>
            <a:r>
              <a:rPr lang="es-MX" i="0" u="none" baseline="0" dirty="0" smtClean="0"/>
              <a:t> cuando descubrió que un dulce que tenía en su bolsa se había derretido. Intrigado y pensando que la barra de chocolate había sido afectada casualmente por esas ondas, realizó un experimento, colocó cerca del tubo varios granos de maíz palomero y observó que se cocía, hinchaba y explotaba. Ese fue el desarrollo del horno de microondas.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Asegúrese que todos los participantes cuenten con un lápiz y hojas de papel.</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59</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Estimule a los participantes señalándoles que en esta actividad construirán múltiples ideas para ganarse unos “pesitos” los fines de semana. Que no se quedarán sólo en la idea, ya que entre todos identificarán los desafíos involucrados en su concreción. Utilice elementos descritos en los antecedentes para el profesor.</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Explique al curso, en plenaria, que harán una lluvia de ideas* para responder a la siguiente pregunta: ¿en qué podríamos trabajar los fines de semana? </a:t>
            </a:r>
          </a:p>
          <a:p>
            <a:r>
              <a:rPr lang="es-MX" sz="900" kern="1200" dirty="0" smtClean="0">
                <a:solidFill>
                  <a:schemeClr val="tx1"/>
                </a:solidFill>
                <a:latin typeface="+mn-lt"/>
                <a:ea typeface="+mn-ea"/>
                <a:cs typeface="+mn-cs"/>
              </a:rPr>
              <a:t>Estimule la creatividad señalando que se aceptan todas las ideas, sin descartar ninguna. Evaluar su aplicabilidad es un ejercicio posterior. Asigne no más de 10 minutos a este momento de creatividad.</a:t>
            </a:r>
          </a:p>
          <a:p>
            <a:r>
              <a:rPr lang="es-MX" sz="900" kern="1200" dirty="0" smtClean="0">
                <a:solidFill>
                  <a:schemeClr val="tx1"/>
                </a:solidFill>
                <a:latin typeface="+mn-lt"/>
                <a:ea typeface="+mn-ea"/>
                <a:cs typeface="+mn-cs"/>
              </a:rPr>
              <a:t>Solicite un voluntario para que actúe como secretario y que vaya escribiendo todas las ideas en el pizarrón o en un rotafolio.</a:t>
            </a:r>
          </a:p>
          <a:p>
            <a:r>
              <a:rPr lang="es-MX" sz="900" kern="1200" dirty="0" smtClean="0">
                <a:solidFill>
                  <a:schemeClr val="tx1"/>
                </a:solidFill>
                <a:latin typeface="+mn-lt"/>
                <a:ea typeface="+mn-ea"/>
                <a:cs typeface="+mn-cs"/>
              </a:rPr>
              <a:t>Concluidos los 10 minutos, divida el curso en parejas. Cada pareja debe elegir la idea que más le gusta, de entre las que están anotadas en el pizarrón o rotafolio. Una vez hecha la selección, la pareja deberá definir el camino para llevarla a la práctica, respondiendo dos preguntas básicas: ¿por qué elegí esta idea? Y ¿cómo la implemento?</a:t>
            </a:r>
          </a:p>
          <a:p>
            <a:r>
              <a:rPr lang="es-MX" sz="900" kern="1200" dirty="0" smtClean="0">
                <a:solidFill>
                  <a:schemeClr val="tx1"/>
                </a:solidFill>
                <a:latin typeface="+mn-lt"/>
                <a:ea typeface="+mn-ea"/>
                <a:cs typeface="+mn-cs"/>
              </a:rPr>
              <a:t>Para facilitar respuestas a la primera interrogante, usted puede estimular el análisis escribiendo en el pizarrón varias preguntas complementarias: ¿qué busco con esta idea?, ¿por qué me conviene?, ¿qué capacidad tengo para hacerla?, ¿qué es lo más difícil de lograr?, ¿con qué ventajas cuento para lograrla?</a:t>
            </a:r>
          </a:p>
          <a:p>
            <a:r>
              <a:rPr lang="es-MX" sz="900" kern="1200" dirty="0" smtClean="0">
                <a:solidFill>
                  <a:schemeClr val="tx1"/>
                </a:solidFill>
                <a:latin typeface="+mn-lt"/>
                <a:ea typeface="+mn-ea"/>
                <a:cs typeface="+mn-cs"/>
              </a:rPr>
              <a:t>Para responder a la segunda pregunta, cada pareja hará un listado de todos los pasos que creen que hay que realizar hasta lograr desempeñar el trabajo escogido para los fines de semana. Usted puede ayudar a definir el camino escribiendo en la pizarra las siguientes preguntas complementarias: ¿con quién tendría que hablar?, ¿dónde tendría que ir?, ¿qué documentos tendría que presentar?, ¿quién podría contratarme?, ¿en qué tiempo haría los trámites para postular?, ¿cómo me desplazo?, ¿tendré permiso para hacerlo?</a:t>
            </a:r>
          </a:p>
          <a:p>
            <a:r>
              <a:rPr lang="es-MX" sz="900" kern="1200" dirty="0" smtClean="0">
                <a:solidFill>
                  <a:schemeClr val="tx1"/>
                </a:solidFill>
                <a:latin typeface="+mn-lt"/>
                <a:ea typeface="+mn-ea"/>
                <a:cs typeface="+mn-cs"/>
              </a:rPr>
              <a:t>Finalizada la reflexión, pregunte a las distintas parejas si mantienen su opción por la idea que habían elegido. Deben escribir en una hoja de papel SI o NO, según la decisión que tomaron. Solicíteles que muestren su opción al curso y consigne en el pizarrón el número de evaluaciones positivas y negativas.</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tabLst>
                <a:tab pos="180975" algn="l"/>
              </a:tabLst>
            </a:pPr>
            <a:r>
              <a:rPr lang="es-MX" sz="900" kern="1200" dirty="0" smtClean="0">
                <a:solidFill>
                  <a:schemeClr val="tx1"/>
                </a:solidFill>
                <a:latin typeface="+mn-lt"/>
                <a:ea typeface="+mn-ea"/>
                <a:cs typeface="+mn-cs"/>
              </a:rPr>
              <a:t>Solicite un representante voluntario de la opción SI y un representante voluntario de la opción NO, para que relate la evaluación que hicieron.</a:t>
            </a:r>
          </a:p>
          <a:p>
            <a:pPr marL="180975" indent="-180975" algn="just">
              <a:buFont typeface="Wingdings" pitchFamily="2" charset="2"/>
              <a:buChar char="§"/>
              <a:tabLst>
                <a:tab pos="180975" algn="l"/>
              </a:tabLst>
            </a:pPr>
            <a:endParaRPr lang="es-MX" sz="900" kern="1200" dirty="0" smtClean="0">
              <a:solidFill>
                <a:schemeClr val="tx1"/>
              </a:solidFill>
              <a:latin typeface="+mn-lt"/>
              <a:ea typeface="+mn-ea"/>
              <a:cs typeface="+mn-cs"/>
            </a:endParaRPr>
          </a:p>
          <a:p>
            <a:pPr marL="180975" indent="-180975" algn="just">
              <a:buFont typeface="Wingdings" pitchFamily="2" charset="2"/>
              <a:buChar char="§"/>
              <a:tabLst>
                <a:tab pos="180975" algn="l"/>
              </a:tabLst>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tabLst>
                <a:tab pos="180975" algn="l"/>
              </a:tabLst>
            </a:pPr>
            <a:r>
              <a:rPr lang="es-MX" sz="900" kern="1200" dirty="0" smtClean="0">
                <a:solidFill>
                  <a:schemeClr val="tx1"/>
                </a:solidFill>
                <a:latin typeface="+mn-lt"/>
                <a:ea typeface="+mn-ea"/>
                <a:cs typeface="+mn-cs"/>
              </a:rPr>
              <a:t>Al finalizar la actividad, los participantes habrán experimentado las etapas integrales del proceso creativo –traducir ideas en acciones- y usted las podrá explicitar apoyándose en el contenido de los antecedentes para el profesor.</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pPr lvl="0"/>
            <a:r>
              <a:rPr lang="es-MX" sz="900" kern="1200" dirty="0" smtClean="0">
                <a:solidFill>
                  <a:schemeClr val="tx1"/>
                </a:solidFill>
                <a:latin typeface="+mn-lt"/>
                <a:ea typeface="+mn-ea"/>
                <a:cs typeface="+mn-cs"/>
              </a:rPr>
              <a:t>Estimular a los participantes señalándoles que en esta actividad construirán múltiples ideas para ganarse unos “pesitos” los fines de semana. Que no se quedarán sólo en la idea, ya que entre todos identificarán los desafíos involucrados en su concreción. </a:t>
            </a:r>
          </a:p>
          <a:p>
            <a:pPr lvl="0">
              <a:buNone/>
            </a:pPr>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Realizar una lluvia de ideas para responder a la siguiente pregunta: ¿en qué podríamos trabajar los fines de semana?, señalando</a:t>
            </a:r>
            <a:r>
              <a:rPr lang="es-MX" sz="900" kern="1200" baseline="0" dirty="0" smtClean="0">
                <a:solidFill>
                  <a:schemeClr val="tx1"/>
                </a:solidFill>
                <a:latin typeface="+mn-lt"/>
                <a:ea typeface="+mn-ea"/>
                <a:cs typeface="+mn-cs"/>
              </a:rPr>
              <a:t> que </a:t>
            </a:r>
            <a:r>
              <a:rPr lang="es-MX" dirty="0" smtClean="0"/>
              <a:t>se aceptan todas las ideas. A</a:t>
            </a:r>
            <a:r>
              <a:rPr lang="es-MX" baseline="0" dirty="0" smtClean="0"/>
              <a:t> la par s</a:t>
            </a:r>
            <a:r>
              <a:rPr lang="es-MX" sz="900" kern="1200" dirty="0" smtClean="0">
                <a:solidFill>
                  <a:schemeClr val="tx1"/>
                </a:solidFill>
                <a:latin typeface="+mn-lt"/>
                <a:ea typeface="+mn-ea"/>
                <a:cs typeface="+mn-cs"/>
              </a:rPr>
              <a:t>olicitar un voluntario para que vaya escribiendo todas las ideas en el pizarrón o en un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 </a:t>
            </a:r>
            <a:r>
              <a:rPr lang="es-MX" dirty="0" smtClean="0"/>
              <a:t>10 min. </a:t>
            </a:r>
          </a:p>
          <a:p>
            <a:endParaRPr lang="es-MX" dirty="0" smtClean="0"/>
          </a:p>
          <a:p>
            <a:pPr lvl="0"/>
            <a:r>
              <a:rPr lang="es-MX" sz="900" kern="1200" dirty="0" smtClean="0">
                <a:solidFill>
                  <a:schemeClr val="tx1"/>
                </a:solidFill>
                <a:latin typeface="+mn-lt"/>
                <a:ea typeface="+mn-ea"/>
                <a:cs typeface="+mn-cs"/>
              </a:rPr>
              <a:t>Concluidos los 10 minutos, dividir al grupo en parejas. Cada pareja debe elegir la idea que más le gusta, de entre las que están anotadas en el pizarrón o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Ya en parejas</a:t>
            </a:r>
            <a:r>
              <a:rPr lang="es-MX" sz="900" kern="1200" baseline="0" dirty="0" smtClean="0">
                <a:solidFill>
                  <a:schemeClr val="tx1"/>
                </a:solidFill>
                <a:latin typeface="+mn-lt"/>
                <a:ea typeface="+mn-ea"/>
                <a:cs typeface="+mn-cs"/>
              </a:rPr>
              <a:t> </a:t>
            </a:r>
            <a:r>
              <a:rPr lang="es-MX" sz="900" kern="1200" dirty="0" smtClean="0">
                <a:solidFill>
                  <a:schemeClr val="tx1"/>
                </a:solidFill>
                <a:latin typeface="+mn-lt"/>
                <a:ea typeface="+mn-ea"/>
                <a:cs typeface="+mn-cs"/>
              </a:rPr>
              <a:t>definir el camino para llevarla a la práctica, respondiendo las preguntas</a:t>
            </a:r>
          </a:p>
          <a:p>
            <a:pPr>
              <a:buNone/>
            </a:pP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buNone/>
            </a:pPr>
            <a:r>
              <a:rPr lang="es-MX" sz="900" kern="1200" dirty="0" smtClean="0">
                <a:solidFill>
                  <a:schemeClr val="tx1"/>
                </a:solidFill>
                <a:latin typeface="+mn-lt"/>
                <a:ea typeface="+mn-ea"/>
                <a:cs typeface="+mn-cs"/>
              </a:rPr>
              <a:t>Segunda Etapa</a:t>
            </a:r>
          </a:p>
          <a:p>
            <a:pPr lvl="0"/>
            <a:r>
              <a:rPr lang="es-MX" sz="900" kern="1200" dirty="0" smtClean="0">
                <a:solidFill>
                  <a:schemeClr val="tx1"/>
                </a:solidFill>
                <a:latin typeface="+mn-lt"/>
                <a:ea typeface="+mn-ea"/>
                <a:cs typeface="+mn-cs"/>
              </a:rPr>
              <a:t>Cada pareja hará un listado de todos los pasos que creen que hay que realizar hasta lograr desempeñar el trabajo escogido para los fines de semana. Las</a:t>
            </a:r>
            <a:r>
              <a:rPr lang="es-MX" sz="900" kern="1200" baseline="0" dirty="0" smtClean="0">
                <a:solidFill>
                  <a:schemeClr val="tx1"/>
                </a:solidFill>
                <a:latin typeface="+mn-lt"/>
                <a:ea typeface="+mn-ea"/>
                <a:cs typeface="+mn-cs"/>
              </a:rPr>
              <a:t> preguntas que se encuentran en la lamina </a:t>
            </a:r>
            <a:r>
              <a:rPr lang="es-MX" sz="900" kern="1200" dirty="0" smtClean="0">
                <a:solidFill>
                  <a:schemeClr val="tx1"/>
                </a:solidFill>
                <a:latin typeface="+mn-lt"/>
                <a:ea typeface="+mn-ea"/>
                <a:cs typeface="+mn-cs"/>
              </a:rPr>
              <a:t>ayudar a definir el camino.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Finalizada la reflexión, pregunte a las distintas parejas si mantienen su opción por la idea que habían elegido. Deben escribir en una hoja de papel SI o NO, según la decisión que tomaron. Solicíteles que muestren su opción al curso y consigne en el pizarrón el número de evaluaciones positivas y negativas.</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Un representante de cada grupo explica al curso los problemas que recibieron y cómo sugieren enfrentarlo. Al finalizar, usted puede ofrecer la palabra para que todos los participantes comenten la experiencia.</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71</a:t>
            </a:fld>
            <a:endParaRPr lang="es-MX"/>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La lista de problemas de un grupo es probablemente muy similar a la de los otros. Obtener dinero es una dificultad de naturaleza similar para la mayoría de los jóvenes; y las soluciones, a partir de un ejemplo concreto, serán también similares y de utilidad para todos. Haga ver a los participantes que ellos, en forma intuitiva, siguieron ciertos pasos propios de la resolución de problemas y, apoyándose en los antecedentes para el profesor, coménteles en qué consisten.</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72</a:t>
            </a:fld>
            <a:endParaRPr lang="es-MX"/>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Convengamos en que la vida es maravillosa e interesante, pero no necesariamente sencilla.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75</a:t>
            </a:fld>
            <a:endParaRPr lang="es-MX"/>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La perseverancia no es sinónimo de terquedad. Habiendo tomado una decisión, no se trata de insistir si uno se da cuenta de que se ha equivocado en la decisión o en los medios para lograrla. El camino de la perseverancia no es ciego. Requiere evaluación permanente para ajustar la voluntad al sentido del esfuerzo, a las posibilidades de logro y a las herramientas con que estamos trabajando.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76</a:t>
            </a:fld>
            <a:endParaRPr lang="es-MX"/>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Por ejemplo, cuando ellos experimentan dolor en el entrenamiento de las artes marciales, ven en ello una oportunidad para superarse. Incluso el principiante, que aún no comprende las exigencias de los entrenamientos, se está formando en la fuerza de voluntad para obtener avances físicos, mentales, espirituales y emocionales.</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78</a:t>
            </a:fld>
            <a:endParaRPr lang="es-MX"/>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dirty="0" smtClean="0"/>
              <a:t>Los participantes  aun teniendo toda la información, en momentos pareciera que no es posible resolverlo.</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Realice usted mismo el ejercicio con anticipación, para que luego pueda apoyar a los participantes cuando sientan que no es posible dar solución al acertijo.</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Explique a los estudiantes que en esta oportunidad harán un ejercicio individual, para luego compartir sus resultados con los demás. Refiérales que se trata de una especie de acertijo que pone a prueba la fuerza de voluntad para llegar a la meta. Comente que no se trata de una prueba de inteligencia; sólo hay que persistir.</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Distribúyales la lámina con las pistas para descifrar el acertijo y pídales que trabajen en forma individual.  20 min.</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Siguiendo la información disponible, la solución final deberá presentar cada casa con sus correspondientes características: color, propietario, planta, animal y bebida favorita de sus propietarios.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79</a:t>
            </a:fld>
            <a:endParaRPr lang="es-MX"/>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Los participantes comentarán los inconvenientes que tuvieron para llegar a la solución. </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Preguntar a los participantes si se consideran, en general, personas voluntariosas. Pídales que comenten si esta capacidad es valorada por los jóvenes, en función de las metas que ellos mismos se proponen. Todos compartirán con sus compañeros las sensaciones que vivieron.</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80</a:t>
            </a:fld>
            <a:endParaRPr lang="es-MX"/>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Cerrar la sesión pidiendo a los participantes que narren los aprendizajes que ellos han obtenido respecto de la perseverancia. Luego, refuerce estos aprendizajes comentando a los estudiantes los conceptos que se presentan en los antecedentes para el profesor, como por ejemplo, que la perseverancia está en directa relación con la claridad de objetivos. </a:t>
            </a:r>
          </a:p>
          <a:p>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Al término de esta actividad, los participantes harán el ejercicio de plasmar en un documento los logros que ellos sienten haber alcanzado en su vida personal y los obstáculos que han debido sortear para conseguirlos. De esta forma</a:t>
            </a:r>
            <a:r>
              <a:rPr lang="es-MX" sz="900" kern="1200" baseline="0" dirty="0" smtClean="0">
                <a:solidFill>
                  <a:schemeClr val="tx1"/>
                </a:solidFill>
                <a:latin typeface="+mn-lt"/>
                <a:ea typeface="+mn-ea"/>
                <a:cs typeface="+mn-cs"/>
              </a:rPr>
              <a:t> se</a:t>
            </a:r>
            <a:r>
              <a:rPr lang="es-MX" sz="900" kern="1200" dirty="0" smtClean="0">
                <a:solidFill>
                  <a:schemeClr val="tx1"/>
                </a:solidFill>
                <a:latin typeface="+mn-lt"/>
                <a:ea typeface="+mn-ea"/>
                <a:cs typeface="+mn-cs"/>
              </a:rPr>
              <a:t> dejará en evidencia de sus competencias para traducir sus ideas en acciones y ser perseverante.</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81</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14/09/2011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14/09/2011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14/09/2011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14/09/2011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14/09/2011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204864"/>
            <a:ext cx="7772400" cy="1470025"/>
          </a:xfrm>
        </p:spPr>
        <p:txBody>
          <a:bodyPr>
            <a:noAutofit/>
          </a:bodyPr>
          <a:lstStyle/>
          <a:p>
            <a:r>
              <a:rPr lang="es-MX" sz="16600" dirty="0" smtClean="0">
                <a:solidFill>
                  <a:schemeClr val="tx1">
                    <a:lumMod val="85000"/>
                    <a:lumOff val="15000"/>
                  </a:schemeClr>
                </a:solidFill>
                <a:effectLst>
                  <a:outerShdw blurRad="38100" dist="63500" dir="1200000" algn="tl">
                    <a:srgbClr val="D8670A">
                      <a:alpha val="42745"/>
                    </a:srgbClr>
                  </a:outerShdw>
                </a:effectLst>
              </a:rPr>
              <a:t>TALLER</a:t>
            </a:r>
            <a:endParaRPr lang="es-MX" sz="6600" dirty="0">
              <a:solidFill>
                <a:schemeClr val="tx1">
                  <a:lumMod val="85000"/>
                  <a:lumOff val="15000"/>
                </a:schemeClr>
              </a:solidFill>
              <a:effectLst>
                <a:outerShdw blurRad="38100" dist="63500" dir="1200000" algn="tl">
                  <a:srgbClr val="D8670A">
                    <a:alpha val="42745"/>
                  </a:srgbClr>
                </a:outerShdw>
              </a:effectLst>
            </a:endParaRPr>
          </a:p>
        </p:txBody>
      </p:sp>
      <p:sp>
        <p:nvSpPr>
          <p:cNvPr id="3" name="2 Subtítulo"/>
          <p:cNvSpPr>
            <a:spLocks noGrp="1"/>
          </p:cNvSpPr>
          <p:nvPr>
            <p:ph type="subTitle" idx="1"/>
          </p:nvPr>
        </p:nvSpPr>
        <p:spPr>
          <a:xfrm>
            <a:off x="1371600" y="4077072"/>
            <a:ext cx="6400800" cy="1752600"/>
          </a:xfrm>
        </p:spPr>
        <p:txBody>
          <a:bodyPr anchor="ctr"/>
          <a:lstStyle/>
          <a:p>
            <a:r>
              <a:rPr lang="es-MX" dirty="0" smtClean="0">
                <a:effectLst>
                  <a:outerShdw blurRad="38100" dist="38100" dir="2700000" algn="tl">
                    <a:schemeClr val="accent6">
                      <a:lumMod val="75000"/>
                      <a:alpha val="43000"/>
                    </a:schemeClr>
                  </a:outerShdw>
                </a:effectLst>
              </a:rPr>
              <a:t>INICIATIVA Y EMPRENDIMIENTO</a:t>
            </a:r>
            <a:endParaRPr lang="es-MX"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p:txBody>
          <a:bodyPr>
            <a:normAutofit fontScale="55000" lnSpcReduction="20000"/>
          </a:bodyPr>
          <a:lstStyle/>
          <a:p>
            <a:pPr algn="just">
              <a:lnSpc>
                <a:spcPct val="170000"/>
              </a:lnSpc>
            </a:pPr>
            <a:r>
              <a:rPr lang="es-MX" dirty="0" smtClean="0"/>
              <a:t>Las organizaciones fueron creadas por la sociedad para producir los bienes y servicios que las personas necesitan para su bienestar. En este contexto es lógico pensar que si la sociedad cambia, las organizaciones deben hacer ajustes para adaptarse a las nuevas situaciones. Aun siendo así de lógico, sabemos que el ser humano reacciona con dificultad frente a estos ajustes. A ese fenómeno lo denominamos “resistencia al cambio”. Cualquier cambio importante implica, a nivel personal, una modificación de las costumbres, de las relaciones interpersonales, de las responsabilidades, de las formas habituales de reaccionar, de los conocimientos requeridos o de los oficios realizados por períodos prolongados, todo lo cual cuesta enfrentar.</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a:xfrm>
            <a:off x="395536" y="1423317"/>
            <a:ext cx="8229600" cy="4741987"/>
          </a:xfrm>
        </p:spPr>
        <p:txBody>
          <a:bodyPr>
            <a:noAutofit/>
          </a:bodyPr>
          <a:lstStyle/>
          <a:p>
            <a:pPr algn="just">
              <a:lnSpc>
                <a:spcPct val="170000"/>
              </a:lnSpc>
            </a:pPr>
            <a:r>
              <a:rPr lang="es-MX" sz="1400" dirty="0" smtClean="0"/>
              <a:t>La actitud que cada uno de nosotros tiene para enfrentar los cambios es determinante en el grado de flexibilidad con que nos movemos. Así, nuestra resistencia o propensión a los cambios puede tener diferentes manifestaciones, como se verá a continuación:</a:t>
            </a:r>
          </a:p>
          <a:p>
            <a:pPr lvl="1">
              <a:lnSpc>
                <a:spcPct val="100000"/>
              </a:lnSpc>
              <a:spcBef>
                <a:spcPts val="0"/>
              </a:spcBef>
            </a:pPr>
            <a:endParaRPr lang="es-MX" sz="1400" b="1" dirty="0" smtClean="0"/>
          </a:p>
          <a:p>
            <a:pPr lvl="1">
              <a:lnSpc>
                <a:spcPct val="100000"/>
              </a:lnSpc>
              <a:spcBef>
                <a:spcPts val="0"/>
              </a:spcBef>
            </a:pPr>
            <a:r>
              <a:rPr lang="es-MX" sz="1400" b="1" dirty="0" smtClean="0"/>
              <a:t>Anticipación:</a:t>
            </a:r>
            <a:r>
              <a:rPr lang="es-MX" sz="1400" dirty="0" smtClean="0"/>
              <a:t> La persona identifica que en el futuro se presentarán nuevas necesidades, se requerirán nuevas respuestas y se prepara para ello.</a:t>
            </a:r>
          </a:p>
          <a:p>
            <a:pPr lvl="1" algn="just">
              <a:lnSpc>
                <a:spcPct val="100000"/>
              </a:lnSpc>
              <a:spcBef>
                <a:spcPts val="0"/>
              </a:spcBef>
            </a:pPr>
            <a:endParaRPr lang="es-MX" sz="1400" b="1" dirty="0" smtClean="0"/>
          </a:p>
          <a:p>
            <a:pPr lvl="1" algn="just">
              <a:lnSpc>
                <a:spcPct val="100000"/>
              </a:lnSpc>
              <a:spcBef>
                <a:spcPts val="0"/>
              </a:spcBef>
            </a:pPr>
            <a:r>
              <a:rPr lang="es-MX" sz="1400" b="1" dirty="0" smtClean="0"/>
              <a:t>Aceptación:</a:t>
            </a:r>
            <a:r>
              <a:rPr lang="es-MX" sz="1400" dirty="0" smtClean="0"/>
              <a:t> Reconoce la evidencia de un cambio y coopera apoyándolo en forma entusiasta. Muestra flexibilidad para adaptarse a él.</a:t>
            </a:r>
          </a:p>
          <a:p>
            <a:pPr lvl="1" algn="just">
              <a:lnSpc>
                <a:spcPct val="100000"/>
              </a:lnSpc>
              <a:spcBef>
                <a:spcPts val="0"/>
              </a:spcBef>
            </a:pPr>
            <a:endParaRPr lang="es-MX" sz="1400" b="1" dirty="0" smtClean="0"/>
          </a:p>
          <a:p>
            <a:pPr lvl="1" algn="just">
              <a:lnSpc>
                <a:spcPct val="100000"/>
              </a:lnSpc>
              <a:spcBef>
                <a:spcPts val="0"/>
              </a:spcBef>
            </a:pPr>
            <a:r>
              <a:rPr lang="es-MX" sz="1400" b="1" dirty="0" smtClean="0"/>
              <a:t>Indiferencia:</a:t>
            </a:r>
            <a:r>
              <a:rPr lang="es-MX" sz="1400" dirty="0" smtClean="0"/>
              <a:t> No contribuye a sumar fuerzas para que el cambio se produzca. Sólo hace lo que se le solicita, sin involucrarse activamente.</a:t>
            </a:r>
          </a:p>
          <a:p>
            <a:pPr lvl="1" algn="just">
              <a:lnSpc>
                <a:spcPct val="100000"/>
              </a:lnSpc>
              <a:spcBef>
                <a:spcPts val="0"/>
              </a:spcBef>
            </a:pPr>
            <a:endParaRPr lang="es-MX" sz="1400" b="1" dirty="0" smtClean="0"/>
          </a:p>
          <a:p>
            <a:pPr lvl="1" algn="just">
              <a:lnSpc>
                <a:spcPct val="100000"/>
              </a:lnSpc>
              <a:spcBef>
                <a:spcPts val="0"/>
              </a:spcBef>
            </a:pPr>
            <a:r>
              <a:rPr lang="es-MX" sz="1400" b="1" dirty="0" smtClean="0"/>
              <a:t>Resistencia pasiva:</a:t>
            </a:r>
            <a:r>
              <a:rPr lang="es-MX" sz="1400" dirty="0" smtClean="0"/>
              <a:t> No incorpora nuevos aprendizajes. Sigue haciendo, por el mayor tiempo posible, lo que estaba haciendo antes del cambio. No protesta, pero pierde entusiasmo. Se automargina silenciosamente.</a:t>
            </a:r>
          </a:p>
          <a:p>
            <a:pPr lvl="1" algn="just">
              <a:lnSpc>
                <a:spcPct val="100000"/>
              </a:lnSpc>
              <a:spcBef>
                <a:spcPts val="0"/>
              </a:spcBef>
            </a:pPr>
            <a:endParaRPr lang="es-MX" sz="1400" b="1" dirty="0" smtClean="0"/>
          </a:p>
          <a:p>
            <a:pPr lvl="1" algn="just">
              <a:lnSpc>
                <a:spcPct val="100000"/>
              </a:lnSpc>
              <a:spcBef>
                <a:spcPts val="0"/>
              </a:spcBef>
            </a:pPr>
            <a:r>
              <a:rPr lang="es-MX" sz="1400" b="1" dirty="0" smtClean="0"/>
              <a:t>Resistencia activa:</a:t>
            </a:r>
            <a:r>
              <a:rPr lang="es-MX" sz="1400" dirty="0" smtClean="0"/>
              <a:t> Protesta, se rebela, atrasa y deteriora explícitamente las condiciones en que debería darse el cambio.</a:t>
            </a:r>
            <a:endParaRPr lang="es-MX" sz="1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51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217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4" end="4"/>
                                            </p:txEl>
                                          </p:spTgt>
                                        </p:tgtEl>
                                      </p:cBhvr>
                                    </p:animEffect>
                                  </p:childTnLst>
                                </p:cTn>
                              </p:par>
                            </p:childTnLst>
                          </p:cTn>
                        </p:par>
                        <p:par>
                          <p:cTn id="34" fill="hold">
                            <p:stCondLst>
                              <p:cond delay="277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6" end="6"/>
                                            </p:txEl>
                                          </p:spTgt>
                                        </p:tgtEl>
                                      </p:cBhvr>
                                    </p:animEffect>
                                  </p:childTnLst>
                                </p:cTn>
                              </p:par>
                            </p:childTnLst>
                          </p:cTn>
                        </p:par>
                        <p:par>
                          <p:cTn id="42" fill="hold">
                            <p:stCondLst>
                              <p:cond delay="3405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p:cTn id="45"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8" end="8"/>
                                            </p:txEl>
                                          </p:spTgt>
                                        </p:tgtEl>
                                      </p:cBhvr>
                                    </p:animEffect>
                                  </p:childTnLst>
                                </p:cTn>
                              </p:par>
                            </p:childTnLst>
                          </p:cTn>
                        </p:par>
                        <p:par>
                          <p:cTn id="50" fill="hold">
                            <p:stCondLst>
                              <p:cond delay="43550"/>
                            </p:stCondLst>
                            <p:childTnLst>
                              <p:par>
                                <p:cTn id="51" presetID="41" presetClass="entr" presetSubtype="0" fill="hold" nodeType="afterEffect">
                                  <p:stCondLst>
                                    <p:cond delay="0"/>
                                  </p:stCondLst>
                                  <p:iterate type="lt">
                                    <p:tmPct val="10000"/>
                                  </p:iterate>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p:cTn id="53" dur="500" fill="hold"/>
                                        <p:tgtEl>
                                          <p:spTgt spid="3">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
                                            <p:txEl>
                                              <p:pRg st="10" end="10"/>
                                            </p:txEl>
                                          </p:spTgt>
                                        </p:tgtEl>
                                        <p:attrNameLst>
                                          <p:attrName>ppt_y</p:attrName>
                                        </p:attrNameLst>
                                      </p:cBhvr>
                                      <p:tavLst>
                                        <p:tav tm="0">
                                          <p:val>
                                            <p:strVal val="#ppt_y"/>
                                          </p:val>
                                        </p:tav>
                                        <p:tav tm="100000">
                                          <p:val>
                                            <p:strVal val="#ppt_y"/>
                                          </p:val>
                                        </p:tav>
                                      </p:tavLst>
                                    </p:anim>
                                    <p:anim calcmode="lin" valueType="num">
                                      <p:cBhvr>
                                        <p:cTn id="55" dur="500" fill="hold"/>
                                        <p:tgtEl>
                                          <p:spTgt spid="3">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a:xfrm>
            <a:off x="467544" y="1412776"/>
            <a:ext cx="8229600" cy="4741987"/>
          </a:xfrm>
        </p:spPr>
        <p:txBody>
          <a:bodyPr>
            <a:noAutofit/>
          </a:bodyPr>
          <a:lstStyle/>
          <a:p>
            <a:pPr algn="just"/>
            <a:r>
              <a:rPr lang="es-MX" sz="2000" dirty="0" smtClean="0"/>
              <a:t>Las fuerzas impulsoras y restrictivas del cambio podemos apreciarlas en el siguiente cuadro:</a:t>
            </a:r>
          </a:p>
          <a:p>
            <a:pPr lvl="1" algn="just">
              <a:lnSpc>
                <a:spcPct val="170000"/>
              </a:lnSpc>
            </a:pP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dirty="0"/>
          </a:p>
        </p:txBody>
      </p:sp>
      <p:graphicFrame>
        <p:nvGraphicFramePr>
          <p:cNvPr id="6" name="5 Tabla"/>
          <p:cNvGraphicFramePr>
            <a:graphicFrameLocks noGrp="1"/>
          </p:cNvGraphicFramePr>
          <p:nvPr/>
        </p:nvGraphicFramePr>
        <p:xfrm>
          <a:off x="539552" y="2492896"/>
          <a:ext cx="8136904" cy="3476744"/>
        </p:xfrm>
        <a:graphic>
          <a:graphicData uri="http://schemas.openxmlformats.org/drawingml/2006/table">
            <a:tbl>
              <a:tblPr firstRow="1" bandRow="1">
                <a:tableStyleId>{93296810-A885-4BE3-A3E7-6D5BEEA58F35}</a:tableStyleId>
              </a:tblPr>
              <a:tblGrid>
                <a:gridCol w="4068452"/>
                <a:gridCol w="4068452"/>
              </a:tblGrid>
              <a:tr h="576064">
                <a:tc>
                  <a:txBody>
                    <a:bodyPr/>
                    <a:lstStyle/>
                    <a:p>
                      <a:pPr algn="ctr"/>
                      <a:r>
                        <a:rPr lang="es-MX" dirty="0" smtClean="0">
                          <a:solidFill>
                            <a:schemeClr val="tx1"/>
                          </a:solidFill>
                        </a:rPr>
                        <a:t>FUERZAS IMPULSORAS DEL CAMBIO</a:t>
                      </a:r>
                      <a:endParaRPr lang="es-MX" dirty="0">
                        <a:solidFill>
                          <a:schemeClr val="tx1"/>
                        </a:solidFill>
                      </a:endParaRPr>
                    </a:p>
                  </a:txBody>
                  <a:tcPr anchor="ctr">
                    <a:solidFill>
                      <a:srgbClr val="FFC000"/>
                    </a:solidFill>
                  </a:tcPr>
                </a:tc>
                <a:tc>
                  <a:txBody>
                    <a:bodyPr/>
                    <a:lstStyle/>
                    <a:p>
                      <a:pPr algn="ctr"/>
                      <a:r>
                        <a:rPr lang="es-MX" dirty="0" smtClean="0">
                          <a:solidFill>
                            <a:schemeClr val="tx1"/>
                          </a:solidFill>
                        </a:rPr>
                        <a:t>FUERZAS RESTRICTIVAS</a:t>
                      </a:r>
                      <a:r>
                        <a:rPr lang="es-MX" baseline="0" dirty="0" smtClean="0">
                          <a:solidFill>
                            <a:schemeClr val="tx1"/>
                          </a:solidFill>
                        </a:rPr>
                        <a:t> DEL CAMBIO</a:t>
                      </a:r>
                      <a:endParaRPr lang="es-MX" dirty="0">
                        <a:solidFill>
                          <a:schemeClr val="tx1"/>
                        </a:solidFill>
                      </a:endParaRPr>
                    </a:p>
                  </a:txBody>
                  <a:tcPr anchor="ctr">
                    <a:solidFill>
                      <a:srgbClr val="FFC000"/>
                    </a:solidFill>
                  </a:tcPr>
                </a:tc>
              </a:tr>
              <a:tr h="288032">
                <a:tc>
                  <a:txBody>
                    <a:bodyPr/>
                    <a:lstStyle/>
                    <a:p>
                      <a:pPr marL="177800" indent="-177800">
                        <a:buFont typeface="Wingdings" pitchFamily="2" charset="2"/>
                        <a:buChar char="§"/>
                      </a:pPr>
                      <a:r>
                        <a:rPr lang="es-MX" sz="1400" dirty="0" smtClean="0"/>
                        <a:t>Necesidad no satisfecha</a:t>
                      </a:r>
                      <a:endParaRPr lang="es-MX" sz="1400" dirty="0"/>
                    </a:p>
                  </a:txBody>
                  <a:tcPr>
                    <a:solidFill>
                      <a:srgbClr val="FFD961"/>
                    </a:solidFill>
                  </a:tcPr>
                </a:tc>
                <a:tc>
                  <a:txBody>
                    <a:bodyPr/>
                    <a:lstStyle/>
                    <a:p>
                      <a:pPr marL="177800" indent="-177800">
                        <a:buFont typeface="Wingdings" pitchFamily="2" charset="2"/>
                        <a:buChar char="§"/>
                      </a:pPr>
                      <a:r>
                        <a:rPr lang="es-MX" sz="1400" dirty="0" smtClean="0"/>
                        <a:t>Rigidez mental</a:t>
                      </a:r>
                      <a:endParaRPr lang="es-MX" sz="1400" dirty="0"/>
                    </a:p>
                  </a:txBody>
                  <a:tcPr>
                    <a:solidFill>
                      <a:srgbClr val="FFD961"/>
                    </a:solidFill>
                  </a:tcPr>
                </a:tc>
              </a:tr>
              <a:tr h="370840">
                <a:tc>
                  <a:txBody>
                    <a:bodyPr/>
                    <a:lstStyle/>
                    <a:p>
                      <a:pPr marL="177800" indent="-177800">
                        <a:buFont typeface="Wingdings" pitchFamily="2" charset="2"/>
                        <a:buChar char="§"/>
                      </a:pPr>
                      <a:r>
                        <a:rPr lang="es-MX" sz="1400" dirty="0" smtClean="0"/>
                        <a:t>Sentido de crecimiento personal</a:t>
                      </a:r>
                      <a:endParaRPr lang="es-MX" sz="1400" dirty="0"/>
                    </a:p>
                  </a:txBody>
                  <a:tcPr>
                    <a:solidFill>
                      <a:srgbClr val="FFE9A3"/>
                    </a:solidFill>
                  </a:tcPr>
                </a:tc>
                <a:tc>
                  <a:txBody>
                    <a:bodyPr/>
                    <a:lstStyle/>
                    <a:p>
                      <a:pPr marL="177800" indent="-177800">
                        <a:buFont typeface="Wingdings" pitchFamily="2" charset="2"/>
                        <a:buChar char="§"/>
                      </a:pPr>
                      <a:r>
                        <a:rPr lang="es-MX" sz="1400" dirty="0" smtClean="0"/>
                        <a:t>Temor</a:t>
                      </a:r>
                      <a:endParaRPr lang="es-MX" sz="1400" dirty="0"/>
                    </a:p>
                  </a:txBody>
                  <a:tcPr>
                    <a:solidFill>
                      <a:srgbClr val="FFE9A3"/>
                    </a:solidFill>
                  </a:tcPr>
                </a:tc>
              </a:tr>
              <a:tr h="370840">
                <a:tc>
                  <a:txBody>
                    <a:bodyPr/>
                    <a:lstStyle/>
                    <a:p>
                      <a:pPr marL="177800" indent="-177800" algn="l" defTabSz="914400" rtl="0" eaLnBrk="1" latinLnBrk="0" hangingPunct="1">
                        <a:buFont typeface="Wingdings" pitchFamily="2" charset="2"/>
                        <a:buChar char="§"/>
                      </a:pPr>
                      <a:r>
                        <a:rPr lang="es-MX" sz="1400" kern="1200" dirty="0" smtClean="0"/>
                        <a:t>Tolerancia a la frustración</a:t>
                      </a:r>
                      <a:endParaRPr lang="es-MX" sz="1400" kern="1200" dirty="0">
                        <a:solidFill>
                          <a:schemeClr val="dk1"/>
                        </a:solidFill>
                        <a:latin typeface="+mn-lt"/>
                        <a:ea typeface="+mn-ea"/>
                        <a:cs typeface="+mn-cs"/>
                      </a:endParaRPr>
                    </a:p>
                  </a:txBody>
                  <a:tcPr>
                    <a:solidFill>
                      <a:srgbClr val="FFD961"/>
                    </a:solidFill>
                  </a:tcPr>
                </a:tc>
                <a:tc>
                  <a:txBody>
                    <a:bodyPr/>
                    <a:lstStyle/>
                    <a:p>
                      <a:pPr marL="177800" indent="-177800" algn="l" defTabSz="914400" rtl="0" eaLnBrk="1" latinLnBrk="0" hangingPunct="1">
                        <a:buFont typeface="Wingdings" pitchFamily="2" charset="2"/>
                        <a:buChar char="§"/>
                      </a:pPr>
                      <a:r>
                        <a:rPr lang="es-MX" sz="1400" kern="1200" dirty="0" smtClean="0"/>
                        <a:t>Inseguridad en sí mismo</a:t>
                      </a:r>
                      <a:endParaRPr lang="es-MX" sz="1400" kern="1200" dirty="0">
                        <a:solidFill>
                          <a:schemeClr val="dk1"/>
                        </a:solidFill>
                        <a:latin typeface="+mn-lt"/>
                        <a:ea typeface="+mn-ea"/>
                        <a:cs typeface="+mn-cs"/>
                      </a:endParaRPr>
                    </a:p>
                  </a:txBody>
                  <a:tcPr>
                    <a:solidFill>
                      <a:srgbClr val="FFD961"/>
                    </a:solidFill>
                  </a:tcPr>
                </a:tc>
              </a:tr>
              <a:tr h="370840">
                <a:tc>
                  <a:txBody>
                    <a:bodyPr/>
                    <a:lstStyle/>
                    <a:p>
                      <a:pPr marL="177800" indent="-177800" algn="l" defTabSz="914400" rtl="0" eaLnBrk="1" latinLnBrk="0" hangingPunct="1">
                        <a:buFont typeface="Wingdings" pitchFamily="2" charset="2"/>
                        <a:buChar char="§"/>
                      </a:pPr>
                      <a:r>
                        <a:rPr lang="es-MX" sz="1400" kern="1200" dirty="0" smtClean="0"/>
                        <a:t>Personalidad desafiante</a:t>
                      </a:r>
                      <a:endParaRPr lang="es-MX" sz="1400" kern="1200" dirty="0">
                        <a:solidFill>
                          <a:schemeClr val="dk1"/>
                        </a:solidFill>
                        <a:latin typeface="+mn-lt"/>
                        <a:ea typeface="+mn-ea"/>
                        <a:cs typeface="+mn-cs"/>
                      </a:endParaRPr>
                    </a:p>
                  </a:txBody>
                  <a:tcPr>
                    <a:solidFill>
                      <a:srgbClr val="FFE9A3"/>
                    </a:solidFill>
                  </a:tcPr>
                </a:tc>
                <a:tc>
                  <a:txBody>
                    <a:bodyPr/>
                    <a:lstStyle/>
                    <a:p>
                      <a:pPr marL="177800" indent="-177800" algn="l" defTabSz="914400" rtl="0" eaLnBrk="1" latinLnBrk="0" hangingPunct="1">
                        <a:buFont typeface="Wingdings" pitchFamily="2" charset="2"/>
                        <a:buChar char="§"/>
                      </a:pPr>
                      <a:r>
                        <a:rPr lang="es-MX" sz="1400" kern="1200" dirty="0" smtClean="0"/>
                        <a:t>Falta de expectativa de beneficios</a:t>
                      </a:r>
                      <a:endParaRPr lang="es-MX" sz="1400" kern="1200" dirty="0">
                        <a:solidFill>
                          <a:schemeClr val="dk1"/>
                        </a:solidFill>
                        <a:latin typeface="+mn-lt"/>
                        <a:ea typeface="+mn-ea"/>
                        <a:cs typeface="+mn-cs"/>
                      </a:endParaRPr>
                    </a:p>
                  </a:txBody>
                  <a:tcPr>
                    <a:solidFill>
                      <a:srgbClr val="FFE9A3"/>
                    </a:solidFill>
                  </a:tcPr>
                </a:tc>
              </a:tr>
              <a:tr h="370840">
                <a:tc>
                  <a:txBody>
                    <a:bodyPr/>
                    <a:lstStyle/>
                    <a:p>
                      <a:pPr marL="177800" indent="-177800" algn="l" defTabSz="914400" rtl="0" eaLnBrk="1" latinLnBrk="0" hangingPunct="1">
                        <a:buFont typeface="Wingdings" pitchFamily="2" charset="2"/>
                        <a:buChar char="§"/>
                      </a:pPr>
                      <a:r>
                        <a:rPr lang="es-MX" sz="1400" kern="1200" dirty="0" smtClean="0"/>
                        <a:t>Seguridad en sí mismo</a:t>
                      </a:r>
                      <a:endParaRPr lang="es-MX" sz="1400" kern="1200" dirty="0">
                        <a:solidFill>
                          <a:schemeClr val="dk1"/>
                        </a:solidFill>
                        <a:latin typeface="+mn-lt"/>
                        <a:ea typeface="+mn-ea"/>
                        <a:cs typeface="+mn-cs"/>
                      </a:endParaRPr>
                    </a:p>
                  </a:txBody>
                  <a:tcPr>
                    <a:solidFill>
                      <a:srgbClr val="FFD961"/>
                    </a:solidFill>
                  </a:tcPr>
                </a:tc>
                <a:tc>
                  <a:txBody>
                    <a:bodyPr/>
                    <a:lstStyle/>
                    <a:p>
                      <a:pPr marL="177800" marR="0" indent="-177800" algn="l" defTabSz="914400" rtl="0" eaLnBrk="1" fontAlgn="auto" latinLnBrk="0" hangingPunct="1">
                        <a:lnSpc>
                          <a:spcPct val="100000"/>
                        </a:lnSpc>
                        <a:spcBef>
                          <a:spcPts val="0"/>
                        </a:spcBef>
                        <a:spcAft>
                          <a:spcPts val="0"/>
                        </a:spcAft>
                        <a:buClrTx/>
                        <a:buSzTx/>
                        <a:buFont typeface="Wingdings" pitchFamily="2" charset="2"/>
                        <a:buChar char="§"/>
                        <a:tabLst/>
                        <a:defRPr/>
                      </a:pPr>
                      <a:r>
                        <a:rPr lang="es-MX" sz="1400" kern="1200" dirty="0" smtClean="0"/>
                        <a:t>Insuficiente preparación para asumir cambios</a:t>
                      </a:r>
                      <a:endParaRPr lang="es-MX" sz="1400" kern="1200" dirty="0">
                        <a:solidFill>
                          <a:schemeClr val="dk1"/>
                        </a:solidFill>
                        <a:latin typeface="+mn-lt"/>
                        <a:ea typeface="+mn-ea"/>
                        <a:cs typeface="+mn-cs"/>
                      </a:endParaRPr>
                    </a:p>
                  </a:txBody>
                  <a:tcPr>
                    <a:solidFill>
                      <a:srgbClr val="FFD961"/>
                    </a:solidFill>
                  </a:tcPr>
                </a:tc>
              </a:tr>
              <a:tr h="370840">
                <a:tc>
                  <a:txBody>
                    <a:bodyPr/>
                    <a:lstStyle/>
                    <a:p>
                      <a:pPr marL="177800" indent="-177800">
                        <a:buFont typeface="Wingdings" pitchFamily="2" charset="2"/>
                        <a:buChar char="§"/>
                      </a:pPr>
                      <a:r>
                        <a:rPr lang="es-MX" sz="1400" dirty="0" smtClean="0"/>
                        <a:t>Expectativas de beneficios</a:t>
                      </a:r>
                      <a:endParaRPr lang="es-MX" sz="1400" dirty="0"/>
                    </a:p>
                  </a:txBody>
                  <a:tcPr>
                    <a:solidFill>
                      <a:srgbClr val="FFE9A3"/>
                    </a:solidFill>
                  </a:tcPr>
                </a:tc>
                <a:tc>
                  <a:txBody>
                    <a:bodyPr/>
                    <a:lstStyle/>
                    <a:p>
                      <a:pPr marL="177800" marR="0" indent="-177800" algn="l" defTabSz="914400" rtl="0" eaLnBrk="1" fontAlgn="auto" latinLnBrk="0" hangingPunct="1">
                        <a:lnSpc>
                          <a:spcPct val="100000"/>
                        </a:lnSpc>
                        <a:spcBef>
                          <a:spcPts val="0"/>
                        </a:spcBef>
                        <a:spcAft>
                          <a:spcPts val="0"/>
                        </a:spcAft>
                        <a:buClrTx/>
                        <a:buSzTx/>
                        <a:buFont typeface="Wingdings" pitchFamily="2" charset="2"/>
                        <a:buChar char="§"/>
                        <a:tabLst/>
                        <a:defRPr/>
                      </a:pPr>
                      <a:r>
                        <a:rPr lang="es-MX" sz="1400" dirty="0" smtClean="0"/>
                        <a:t>Comodidad</a:t>
                      </a:r>
                      <a:endParaRPr lang="es-MX" sz="1400" dirty="0"/>
                    </a:p>
                  </a:txBody>
                  <a:tcPr>
                    <a:solidFill>
                      <a:srgbClr val="FFE9A3"/>
                    </a:solidFill>
                  </a:tcPr>
                </a:tc>
              </a:tr>
              <a:tr h="370840">
                <a:tc>
                  <a:txBody>
                    <a:bodyPr/>
                    <a:lstStyle/>
                    <a:p>
                      <a:pPr marL="177800" indent="-177800">
                        <a:buFont typeface="Wingdings" pitchFamily="2" charset="2"/>
                        <a:buChar char="§"/>
                      </a:pPr>
                      <a:r>
                        <a:rPr lang="es-MX" sz="1400" dirty="0" smtClean="0"/>
                        <a:t>Mirada de largo plazo</a:t>
                      </a:r>
                      <a:endParaRPr lang="es-MX" sz="1400" dirty="0"/>
                    </a:p>
                  </a:txBody>
                  <a:tcPr>
                    <a:solidFill>
                      <a:srgbClr val="FFD961"/>
                    </a:solidFill>
                  </a:tcPr>
                </a:tc>
                <a:tc>
                  <a:txBody>
                    <a:bodyPr/>
                    <a:lstStyle/>
                    <a:p>
                      <a:pPr marL="177800" marR="0" indent="-177800" algn="l" defTabSz="914400" rtl="0" eaLnBrk="1" fontAlgn="auto" latinLnBrk="0" hangingPunct="1">
                        <a:lnSpc>
                          <a:spcPct val="100000"/>
                        </a:lnSpc>
                        <a:spcBef>
                          <a:spcPts val="0"/>
                        </a:spcBef>
                        <a:spcAft>
                          <a:spcPts val="0"/>
                        </a:spcAft>
                        <a:buClrTx/>
                        <a:buSzTx/>
                        <a:buFont typeface="Wingdings" pitchFamily="2" charset="2"/>
                        <a:buChar char="§"/>
                        <a:tabLst/>
                        <a:defRPr/>
                      </a:pPr>
                      <a:r>
                        <a:rPr lang="es-MX" sz="1400" dirty="0" smtClean="0"/>
                        <a:t>Actitud reactiva</a:t>
                      </a:r>
                      <a:endParaRPr lang="es-MX" sz="1400" dirty="0"/>
                    </a:p>
                  </a:txBody>
                  <a:tcPr>
                    <a:solidFill>
                      <a:srgbClr val="FFD961"/>
                    </a:solidFill>
                  </a:tcPr>
                </a:tc>
              </a:tr>
              <a:tr h="370840">
                <a:tc>
                  <a:txBody>
                    <a:bodyPr/>
                    <a:lstStyle/>
                    <a:p>
                      <a:pPr marL="177800" indent="-177800">
                        <a:buFont typeface="Wingdings" pitchFamily="2" charset="2"/>
                        <a:buChar char="§"/>
                      </a:pPr>
                      <a:r>
                        <a:rPr lang="es-MX" sz="1400" dirty="0" smtClean="0"/>
                        <a:t>Formación en un ambiente estimulante</a:t>
                      </a:r>
                      <a:endParaRPr lang="es-MX" sz="1400" dirty="0"/>
                    </a:p>
                  </a:txBody>
                  <a:tcPr>
                    <a:solidFill>
                      <a:srgbClr val="FFE9A3"/>
                    </a:solidFill>
                  </a:tcPr>
                </a:tc>
                <a:tc>
                  <a:txBody>
                    <a:bodyPr/>
                    <a:lstStyle/>
                    <a:p>
                      <a:pPr marL="177800" marR="0" indent="-177800" algn="l" defTabSz="914400" rtl="0" eaLnBrk="1" fontAlgn="auto" latinLnBrk="0" hangingPunct="1">
                        <a:lnSpc>
                          <a:spcPct val="100000"/>
                        </a:lnSpc>
                        <a:spcBef>
                          <a:spcPts val="0"/>
                        </a:spcBef>
                        <a:spcAft>
                          <a:spcPts val="0"/>
                        </a:spcAft>
                        <a:buClrTx/>
                        <a:buSzTx/>
                        <a:buFont typeface="Wingdings" pitchFamily="2" charset="2"/>
                        <a:buChar char="§"/>
                        <a:tabLst/>
                        <a:defRPr/>
                      </a:pPr>
                      <a:r>
                        <a:rPr lang="es-MX" sz="1400" dirty="0" smtClean="0"/>
                        <a:t>Entorno autoritario o castrador de</a:t>
                      </a:r>
                      <a:r>
                        <a:rPr lang="es-MX" sz="1400" baseline="0" dirty="0" smtClean="0"/>
                        <a:t> iniciativas</a:t>
                      </a:r>
                      <a:endParaRPr lang="es-MX" sz="1400" dirty="0"/>
                    </a:p>
                  </a:txBody>
                  <a:tcPr>
                    <a:solidFill>
                      <a:srgbClr val="FFE9A3"/>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8350"/>
                            </p:stCondLst>
                            <p:childTnLst>
                              <p:par>
                                <p:cTn id="19" presetID="6"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p:txBody>
          <a:bodyPr>
            <a:normAutofit fontScale="62500" lnSpcReduction="20000"/>
          </a:bodyPr>
          <a:lstStyle/>
          <a:p>
            <a:pPr algn="just">
              <a:buNone/>
            </a:pPr>
            <a:r>
              <a:rPr lang="es-MX" dirty="0" smtClean="0"/>
              <a:t>Descripción de la actividad:</a:t>
            </a:r>
          </a:p>
          <a:p>
            <a:pPr algn="just"/>
            <a:endParaRPr lang="es-MX" dirty="0" smtClean="0"/>
          </a:p>
          <a:p>
            <a:pPr lvl="1" algn="just"/>
            <a:r>
              <a:rPr lang="es-MX" dirty="0" smtClean="0"/>
              <a:t>Esta actividad  permite apreciar el fenómeno humano de resistencia al cambio e identificar las condiciones personales que facilitan su superación.</a:t>
            </a:r>
            <a:endParaRPr lang="es-MX" sz="2000" dirty="0" smtClean="0"/>
          </a:p>
          <a:p>
            <a:pPr lvl="1" algn="just">
              <a:buNone/>
            </a:pPr>
            <a:r>
              <a:rPr lang="es-MX" b="1" dirty="0" smtClean="0"/>
              <a:t> </a:t>
            </a:r>
            <a:endParaRPr lang="es-MX" sz="2000" dirty="0" smtClean="0"/>
          </a:p>
          <a:p>
            <a:pPr lvl="1" algn="just"/>
            <a:r>
              <a:rPr lang="es-MX" dirty="0" smtClean="0"/>
              <a:t>Para desarrollar este ejercicio, los participantes deberán leer una pequeña historia e identificar los comportamientos de los protagonistas ante los cambios. A partir de los antecedentes entregados y del análisis  que realicen, deberán construir el final de la historia.</a:t>
            </a:r>
            <a:endParaRPr lang="es-MX" sz="2000" dirty="0" smtClean="0"/>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49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5900"/>
                            </p:stCondLst>
                            <p:childTnLst>
                              <p:par>
                                <p:cTn id="23" presetID="29"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3" end="3"/>
                                            </p:txEl>
                                          </p:spTgt>
                                        </p:tgtEl>
                                      </p:cBhvr>
                                    </p:animEffect>
                                  </p:childTnLst>
                                </p:cTn>
                              </p:par>
                            </p:childTnLst>
                          </p:cTn>
                        </p:par>
                        <p:par>
                          <p:cTn id="28" fill="hold">
                            <p:stCondLst>
                              <p:cond delay="6900"/>
                            </p:stCondLst>
                            <p:childTnLst>
                              <p:par>
                                <p:cTn id="29" presetID="29"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p:txBody>
          <a:bodyPr>
            <a:normAutofit fontScale="70000" lnSpcReduction="20000"/>
          </a:bodyPr>
          <a:lstStyle/>
          <a:p>
            <a:pPr>
              <a:buNone/>
            </a:pPr>
            <a:r>
              <a:rPr lang="es-MX" dirty="0" smtClean="0"/>
              <a:t>Desarrollo de la actividad:</a:t>
            </a:r>
          </a:p>
          <a:p>
            <a:pPr>
              <a:buNone/>
            </a:pPr>
            <a:endParaRPr lang="es-MX" dirty="0" smtClean="0"/>
          </a:p>
          <a:p>
            <a:pPr algn="just"/>
            <a:r>
              <a:rPr lang="es-MX" dirty="0" smtClean="0"/>
              <a:t>Que los participantes lean, de manera individual, la historia del material didáctico.</a:t>
            </a:r>
          </a:p>
          <a:p>
            <a:pPr algn="just"/>
            <a:endParaRPr lang="es-MX" dirty="0" smtClean="0"/>
          </a:p>
          <a:p>
            <a:pPr algn="just"/>
            <a:r>
              <a:rPr lang="es-MX" dirty="0" smtClean="0"/>
              <a:t>Una vez que hayan leído el material, se deberán juntar por parejas para analizar los distintos elementos en la historia, identificando las actitudes o comportamientos que favorecen o limitan adaptarse a nuevas situaciones.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9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par>
                          <p:cTn id="22" fill="hold">
                            <p:stCondLst>
                              <p:cond delay="7900"/>
                            </p:stCondLst>
                            <p:childTnLst>
                              <p:par>
                                <p:cTn id="23" presetID="29"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6"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A TODO LE PONGO EMPEÑO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
        <p:nvSpPr>
          <p:cNvPr id="10"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ADAPTARSE A NUEVAS COMPETENCIAS</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1000"/>
                                        <p:tgtEl>
                                          <p:spTgt spid="10">
                                            <p:txEl>
                                              <p:pRg st="2" end="2"/>
                                            </p:txEl>
                                          </p:spTgt>
                                        </p:tgtEl>
                                      </p:cBhvr>
                                    </p:animEffect>
                                    <p:anim calcmode="lin" valueType="num">
                                      <p:cBhvr>
                                        <p:cTn id="14" dur="1000" fill="hold"/>
                                        <p:tgtEl>
                                          <p:spTgt spid="10">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dirty="0" smtClean="0"/>
              <a:t>A todo le pongo empeño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
        <p:nvSpPr>
          <p:cNvPr id="7" name="2 Marcador de contenido"/>
          <p:cNvSpPr>
            <a:spLocks noGrp="1"/>
          </p:cNvSpPr>
          <p:nvPr>
            <p:ph idx="1"/>
          </p:nvPr>
        </p:nvSpPr>
        <p:spPr>
          <a:xfrm>
            <a:off x="467544" y="1340768"/>
            <a:ext cx="8229600" cy="4741987"/>
          </a:xfrm>
        </p:spPr>
        <p:txBody>
          <a:bodyPr>
            <a:normAutofit fontScale="55000" lnSpcReduction="20000"/>
          </a:bodyPr>
          <a:lstStyle/>
          <a:p>
            <a:r>
              <a:rPr lang="es-MX" dirty="0" smtClean="0"/>
              <a:t>El </a:t>
            </a:r>
            <a:r>
              <a:rPr lang="es-MX" b="1" dirty="0" smtClean="0"/>
              <a:t>objetivo</a:t>
            </a:r>
            <a:r>
              <a:rPr lang="es-MX" dirty="0" smtClean="0"/>
              <a:t> de la actividad es que se planteen la necesidad de estar permanentemente incorporando nuevos aprendizajes, a la vez que estén dispuestos favorablemente a ejercer distintas funciones a lo largo de su trayectoria laboral.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Reconocer la necesidad de integrar  permanentemente nuevos conocimientos para flexibilizar la capacidad de respuesta ante situaciones de cambio.</a:t>
            </a:r>
          </a:p>
          <a:p>
            <a:pPr lvl="1" algn="just">
              <a:buNone/>
            </a:pPr>
            <a:endParaRPr lang="es-MX" sz="2900" b="1" u="sng" dirty="0" smtClean="0"/>
          </a:p>
          <a:p>
            <a:pPr lvl="1"/>
            <a:r>
              <a:rPr lang="es-MX" sz="2900" b="1" u="sng" dirty="0" smtClean="0"/>
              <a:t>Habilidad</a:t>
            </a:r>
            <a:r>
              <a:rPr lang="es-MX" sz="2900" b="1" dirty="0" smtClean="0"/>
              <a:t>: </a:t>
            </a:r>
            <a:r>
              <a:rPr lang="es-MX" sz="2900" dirty="0" smtClean="0">
                <a:solidFill>
                  <a:schemeClr val="dk1"/>
                </a:solidFill>
              </a:rPr>
              <a:t>Actualizar sistemáticamente los conocimientos para mantener vigente la capacidad de respuesta en entornos laborales cambiantes.</a:t>
            </a:r>
          </a:p>
          <a:p>
            <a:pPr lvl="1" algn="just">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Favorecer la disposición a capacitarse continuamente y ejercer funciones laborales con flexibilidad.</a:t>
            </a:r>
          </a:p>
          <a:p>
            <a:pPr lvl="1" algn="just"/>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7">
                                            <p:txEl>
                                              <p:pRg st="0" end="0"/>
                                            </p:txEl>
                                          </p:spTgt>
                                        </p:tgtEl>
                                      </p:cBhvr>
                                    </p:animEffect>
                                  </p:childTnLst>
                                </p:cTn>
                              </p:par>
                            </p:childTnLst>
                          </p:cTn>
                        </p:par>
                        <p:par>
                          <p:cTn id="12" fill="hold">
                            <p:stCondLst>
                              <p:cond delay="24300"/>
                            </p:stCondLst>
                            <p:childTnLst>
                              <p:par>
                                <p:cTn id="13" presetID="29" presetClass="entr" presetSubtype="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p:cTn id="15" dur="2000" fill="hold"/>
                                        <p:tgtEl>
                                          <p:spTgt spid="7">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7">
                                            <p:txEl>
                                              <p:pRg st="2" end="2"/>
                                            </p:txEl>
                                          </p:spTgt>
                                        </p:tgtEl>
                                      </p:cBhvr>
                                    </p:animEffect>
                                  </p:childTnLst>
                                </p:cTn>
                              </p:par>
                            </p:childTnLst>
                          </p:cTn>
                        </p:par>
                        <p:par>
                          <p:cTn id="18" fill="hold">
                            <p:stCondLst>
                              <p:cond delay="26300"/>
                            </p:stCondLst>
                            <p:childTnLst>
                              <p:par>
                                <p:cTn id="19" presetID="29" presetClass="entr" presetSubtype="0" fill="hold" nodeType="after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p:cTn id="21" dur="2000" fill="hold"/>
                                        <p:tgtEl>
                                          <p:spTgt spid="7">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7">
                                            <p:txEl>
                                              <p:pRg st="4" end="4"/>
                                            </p:txEl>
                                          </p:spTgt>
                                        </p:tgtEl>
                                      </p:cBhvr>
                                    </p:animEffect>
                                  </p:childTnLst>
                                </p:cTn>
                              </p:par>
                            </p:childTnLst>
                          </p:cTn>
                        </p:par>
                        <p:par>
                          <p:cTn id="24" fill="hold">
                            <p:stCondLst>
                              <p:cond delay="28300"/>
                            </p:stCondLst>
                            <p:childTnLst>
                              <p:par>
                                <p:cTn id="25" presetID="29" presetClass="entr" presetSubtype="0" fill="hold" nodeType="after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 calcmode="lin" valueType="num">
                                      <p:cBhvr>
                                        <p:cTn id="27" dur="2000" fill="hold"/>
                                        <p:tgtEl>
                                          <p:spTgt spid="7">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dirty="0" smtClean="0"/>
              <a:t>A todo le pongo empeño</a:t>
            </a:r>
            <a:endParaRPr lang="es-MX" dirty="0"/>
          </a:p>
        </p:txBody>
      </p:sp>
      <p:sp>
        <p:nvSpPr>
          <p:cNvPr id="6" name="5 Marcador de contenido"/>
          <p:cNvSpPr>
            <a:spLocks noGrp="1"/>
          </p:cNvSpPr>
          <p:nvPr>
            <p:ph idx="1"/>
          </p:nvPr>
        </p:nvSpPr>
        <p:spPr/>
        <p:txBody>
          <a:bodyPr>
            <a:normAutofit fontScale="92500" lnSpcReduction="10000"/>
          </a:bodyPr>
          <a:lstStyle/>
          <a:p>
            <a:r>
              <a:rPr lang="es-MX" dirty="0" smtClean="0"/>
              <a:t>Así como en las empresas está siempre presente la necesidad de responder ante situaciones de cambio, también en las personas existe una imperiosa necesidad de adaptarse frente a situaciones cambiantes y modificar permanentemente sus actitudes y modos de acción.</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blanco,centros de la diana,deportes,dianas,el blanco,en el blanco,equipo de deporte,flechas,los blancos,metáforas,productos de deporte,tiro al arco"/>
          <p:cNvPicPr>
            <a:picLocks noGrp="1" noChangeAspect="1" noChangeArrowheads="1"/>
          </p:cNvPicPr>
          <p:nvPr>
            <p:ph idx="1"/>
          </p:nvPr>
        </p:nvPicPr>
        <p:blipFill>
          <a:blip r:embed="rId2" cstate="print"/>
          <a:srcRect l="4054" b="6280"/>
          <a:stretch>
            <a:fillRect/>
          </a:stretch>
        </p:blipFill>
        <p:spPr bwMode="auto">
          <a:xfrm rot="618681">
            <a:off x="295334" y="2100148"/>
            <a:ext cx="3405856" cy="3607146"/>
          </a:xfrm>
          <a:prstGeom prst="rect">
            <a:avLst/>
          </a:prstGeom>
          <a:noFill/>
        </p:spPr>
      </p:pic>
      <p:sp>
        <p:nvSpPr>
          <p:cNvPr id="2" name="1 Título"/>
          <p:cNvSpPr>
            <a:spLocks noGrp="1"/>
          </p:cNvSpPr>
          <p:nvPr>
            <p:ph type="title"/>
          </p:nvPr>
        </p:nvSpPr>
        <p:spPr>
          <a:xfrm>
            <a:off x="457200" y="274638"/>
            <a:ext cx="8229600" cy="922114"/>
          </a:xfrm>
        </p:spPr>
        <p:txBody>
          <a:bodyPr/>
          <a:lstStyle/>
          <a:p>
            <a:r>
              <a:rPr lang="es-MX" dirty="0" smtClean="0"/>
              <a:t>Propósitos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
        <p:nvSpPr>
          <p:cNvPr id="6" name="2 Marcador de contenido"/>
          <p:cNvSpPr txBox="1">
            <a:spLocks/>
          </p:cNvSpPr>
          <p:nvPr/>
        </p:nvSpPr>
        <p:spPr>
          <a:xfrm>
            <a:off x="3203848" y="1196752"/>
            <a:ext cx="5832648" cy="2160240"/>
          </a:xfrm>
          <a:prstGeom prst="rect">
            <a:avLst/>
          </a:prstGeom>
        </p:spPr>
        <p:txBody>
          <a:bodyPr vert="horz" lIns="91440" tIns="45720" rIns="91440" bIns="45720" rtlCol="0">
            <a:normAutofit fontScale="40000" lnSpcReduction="20000"/>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40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General</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s-MX" sz="4000" b="0" i="0" u="none" strike="noStrike" kern="1200" cap="none" spc="0" normalizeH="0" baseline="0" noProof="0" dirty="0" smtClean="0">
                <a:ln>
                  <a:noFill/>
                </a:ln>
                <a:solidFill>
                  <a:schemeClr val="tx2">
                    <a:lumMod val="50000"/>
                  </a:schemeClr>
                </a:solidFill>
                <a:effectLst/>
                <a:uLnTx/>
                <a:uFillTx/>
                <a:latin typeface="+mn-lt"/>
                <a:ea typeface="+mn-ea"/>
                <a:cs typeface="+mn-cs"/>
              </a:rPr>
              <a:t>Propiciar a la reflexión y al desarrollo de capacidades y habilidades que les permitan a las y los jóvenes tener un desempeño eficiente y eficaz en la escuela, y en un futuro, en el ámbito laboral. Asimismo, en los aspectos personales, partiendo de su propia experiencia y cotidianidad de manera participativa.</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
        <p:nvSpPr>
          <p:cNvPr id="7" name="2 Marcador de contenido"/>
          <p:cNvSpPr txBox="1">
            <a:spLocks/>
          </p:cNvSpPr>
          <p:nvPr/>
        </p:nvSpPr>
        <p:spPr>
          <a:xfrm>
            <a:off x="3779912" y="3573016"/>
            <a:ext cx="5184576" cy="216024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16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Específico</a:t>
            </a:r>
          </a:p>
          <a:p>
            <a:pPr marL="342900" indent="-342900" algn="just">
              <a:lnSpc>
                <a:spcPct val="150000"/>
              </a:lnSpc>
              <a:spcBef>
                <a:spcPct val="20000"/>
              </a:spcBef>
              <a:buFont typeface="Arial" pitchFamily="34" charset="0"/>
              <a:buChar char="•"/>
            </a:pPr>
            <a:r>
              <a:rPr lang="es-MX" sz="1600" dirty="0" smtClean="0"/>
              <a:t>Fortalecer una inteligencia práctica y una rentabilidad emprendedora por la vida productiva.</a:t>
            </a:r>
          </a:p>
          <a:p>
            <a:pPr marL="342900" lvl="0" indent="-342900" algn="just">
              <a:lnSpc>
                <a:spcPct val="150000"/>
              </a:lnSpc>
              <a:spcBef>
                <a:spcPct val="20000"/>
              </a:spcBef>
              <a:buFont typeface="Arial" pitchFamily="34" charset="0"/>
              <a:buChar char="•"/>
            </a:pPr>
            <a:r>
              <a:rPr lang="es-MX" sz="1600" dirty="0" smtClean="0"/>
              <a:t>Organizar y mantener en marcha iniciativas propias o colectivas.</a:t>
            </a:r>
          </a:p>
          <a:p>
            <a:pPr marL="342900" indent="-342900" algn="just">
              <a:lnSpc>
                <a:spcPct val="150000"/>
              </a:lnSpc>
              <a:spcBef>
                <a:spcPct val="20000"/>
              </a:spcBef>
              <a:buFont typeface="Arial" pitchFamily="34" charset="0"/>
              <a:buChar char="•"/>
            </a:pPr>
            <a:endParaRPr lang="es-MX" sz="1700" dirty="0" smtClean="0"/>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3000"/>
                                        <p:tgtEl>
                                          <p:spTgt spid="6">
                                            <p:txEl>
                                              <p:pRg st="1" end="1"/>
                                            </p:txEl>
                                          </p:spTgt>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30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30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3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2" name="Picture 4" descr="administración del tiempo,conceptos,ejecutivas,faenas,hacer juegos malabares,hogar,mujeres,mujeres de negocios,negocios,personas,programaciones,tareas,tareas domésticas"/>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1475656" y="1124744"/>
            <a:ext cx="5040560" cy="5040560"/>
          </a:xfrm>
          <a:prstGeom prst="rect">
            <a:avLst/>
          </a:prstGeom>
          <a:noFill/>
        </p:spPr>
      </p:pic>
      <p:sp>
        <p:nvSpPr>
          <p:cNvPr id="8" name="7 Título"/>
          <p:cNvSpPr>
            <a:spLocks noGrp="1"/>
          </p:cNvSpPr>
          <p:nvPr>
            <p:ph type="title"/>
          </p:nvPr>
        </p:nvSpPr>
        <p:spPr/>
        <p:txBody>
          <a:bodyPr/>
          <a:lstStyle/>
          <a:p>
            <a:r>
              <a:rPr lang="es-MX" dirty="0" smtClean="0"/>
              <a:t>A todo le pongo empeño</a:t>
            </a:r>
            <a:endParaRPr lang="es-MX" dirty="0"/>
          </a:p>
        </p:txBody>
      </p:sp>
      <p:sp>
        <p:nvSpPr>
          <p:cNvPr id="9" name="8 Marcador de contenido"/>
          <p:cNvSpPr>
            <a:spLocks noGrp="1"/>
          </p:cNvSpPr>
          <p:nvPr>
            <p:ph idx="1"/>
          </p:nvPr>
        </p:nvSpPr>
        <p:spPr>
          <a:xfrm>
            <a:off x="467544" y="1484785"/>
            <a:ext cx="8229600" cy="3240359"/>
          </a:xfrm>
        </p:spPr>
        <p:txBody>
          <a:bodyPr>
            <a:normAutofit fontScale="92500" lnSpcReduction="20000"/>
          </a:bodyPr>
          <a:lstStyle/>
          <a:p>
            <a:r>
              <a:rPr lang="es-MX" dirty="0" smtClean="0"/>
              <a:t>En este nuevo contexto las personas deben enfrentar dos requerimientos simultáneos e íntimamente relacionados: el aprendizaje continuo y la polivalencia que se refiere a poder desempeñar bien múltiples funciones distintas. </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todo le pongo empeño</a:t>
            </a:r>
            <a:endParaRPr lang="es-MX" dirty="0"/>
          </a:p>
        </p:txBody>
      </p:sp>
      <p:sp>
        <p:nvSpPr>
          <p:cNvPr id="3" name="2 Marcador de contenido"/>
          <p:cNvSpPr>
            <a:spLocks noGrp="1"/>
          </p:cNvSpPr>
          <p:nvPr>
            <p:ph idx="1"/>
          </p:nvPr>
        </p:nvSpPr>
        <p:spPr>
          <a:xfrm>
            <a:off x="467544" y="1700808"/>
            <a:ext cx="8229600" cy="4104456"/>
          </a:xfrm>
        </p:spPr>
        <p:txBody>
          <a:bodyPr>
            <a:normAutofit fontScale="62500" lnSpcReduction="20000"/>
          </a:bodyPr>
          <a:lstStyle/>
          <a:p>
            <a:r>
              <a:rPr lang="es-MX" dirty="0" smtClean="0"/>
              <a:t>La polivalencia reconoce que el trabajador recibirá múltiples exigencias de reconversión de sus capacidades técnicas-específicas durante la vida laboral. Se puede afirmar que, como consecuencia de las nuevas condiciones productivas, adquiere importancia la formación sistemática y permanente, cuyas fuentes se encuentran ya no sólo en instancias formales como la escuela, sino en las mismas organizaciones ya que  otorgan aprendizaje a partir de las prácticas laborales, de los planes de capacitación, de cursos específicos, de la experiencia que transmiten los supervisores, de las evaluaciones de desempeño que generan retroalimentación y de los procesos de inducción.</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todo le pongo empeño</a:t>
            </a:r>
            <a:endParaRPr lang="es-MX" dirty="0"/>
          </a:p>
        </p:txBody>
      </p:sp>
      <p:sp>
        <p:nvSpPr>
          <p:cNvPr id="3" name="2 Marcador de contenido"/>
          <p:cNvSpPr>
            <a:spLocks noGrp="1"/>
          </p:cNvSpPr>
          <p:nvPr>
            <p:ph idx="1"/>
          </p:nvPr>
        </p:nvSpPr>
        <p:spPr/>
        <p:txBody>
          <a:bodyPr>
            <a:normAutofit fontScale="85000" lnSpcReduction="10000"/>
          </a:bodyPr>
          <a:lstStyle/>
          <a:p>
            <a:r>
              <a:rPr lang="es-MX" dirty="0" smtClean="0"/>
              <a:t>Así, cobra especial importancia la actitud de cada cual. Lo que debemos hacer, para favorecer el  aprendizaje continuo y las competencias siempre vigentes, es volver a la edad de los “por qué”. ¿Por qué? Porque todo cambia. ¿Para qué? Para mantenerme vigente. ¿Cómo? Buscando oportunidades y aprovechando las que se me presentan. ¿Cuándo? Siempre.</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todo le pongo empeño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
        <p:nvSpPr>
          <p:cNvPr id="5" name="2 Marcador de contenido"/>
          <p:cNvSpPr>
            <a:spLocks noGrp="1"/>
          </p:cNvSpPr>
          <p:nvPr>
            <p:ph idx="1"/>
          </p:nvPr>
        </p:nvSpPr>
        <p:spPr/>
        <p:txBody>
          <a:bodyPr>
            <a:normAutofit fontScale="85000" lnSpcReduction="10000"/>
          </a:bodyPr>
          <a:lstStyle/>
          <a:p>
            <a:pPr>
              <a:buNone/>
            </a:pPr>
            <a:r>
              <a:rPr lang="es-MX" dirty="0" smtClean="0"/>
              <a:t>Desarrollo de la actividad:</a:t>
            </a:r>
          </a:p>
          <a:p>
            <a:r>
              <a:rPr lang="es-MX" dirty="0" smtClean="0"/>
              <a:t>Durante dos sesiones, los participantes tomarán partido y defenderán posiciones respecto del grado de importancia que le asignan al aprendizaje continuo y a la polivalencia. Lo harán a través de situaciones simuladas y definirán ellos mismos su postura personal con argumentos válidos.</a:t>
            </a:r>
          </a:p>
          <a:p>
            <a:pPr algn="just"/>
            <a:endParaRPr lang="es-MX"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2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2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todo le pongo empeño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todo le pongo empeño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¿Y POR QUÉ?</a:t>
            </a:r>
            <a:endParaRPr lang="es-MX" dirty="0">
              <a:effectLst>
                <a:outerShdw blurRad="38100" dist="38100" dir="2700000" algn="tl">
                  <a:schemeClr val="accent6">
                    <a:lumMod val="75000"/>
                    <a:alpha val="43000"/>
                  </a:scheme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
        <p:nvSpPr>
          <p:cNvPr id="6"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CREATIVIDAD</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ppt_x</p:attrName>
                                        </p:attrNameLst>
                                      </p:cBhvr>
                                      <p:tavLst>
                                        <p:tav tm="0">
                                          <p:val>
                                            <p:strVal val="#ppt_x-.2"/>
                                          </p:val>
                                        </p:tav>
                                        <p:tav tm="100000">
                                          <p:val>
                                            <p:strVal val="#ppt_x"/>
                                          </p:val>
                                        </p:tav>
                                      </p:tavLst>
                                    </p:anim>
                                    <p:anim calcmode="lin" valueType="num">
                                      <p:cBhvr>
                                        <p:cTn id="8"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5200"/>
                            </p:stCondLst>
                            <p:childTnLst>
                              <p:par>
                                <p:cTn id="18" presetID="40" presetClass="entr" presetSubtype="0" fill="hold" nodeType="afterEffect">
                                  <p:stCondLst>
                                    <p:cond delay="0"/>
                                  </p:stCondLst>
                                  <p:iterate type="lt">
                                    <p:tmPct val="10000"/>
                                  </p:iterate>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anim calcmode="lin" valueType="num">
                                      <p:cBhvr>
                                        <p:cTn id="21" dur="1000" fill="hold"/>
                                        <p:tgtEl>
                                          <p:spTgt spid="6">
                                            <p:txEl>
                                              <p:pRg st="2" end="2"/>
                                            </p:txEl>
                                          </p:spTgt>
                                        </p:tgtEl>
                                        <p:attrNameLst>
                                          <p:attrName>ppt_x</p:attrName>
                                        </p:attrNameLst>
                                      </p:cBhvr>
                                      <p:tavLst>
                                        <p:tav tm="0">
                                          <p:val>
                                            <p:strVal val="#ppt_x-.1"/>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rmAutofit fontScale="55000" lnSpcReduction="20000"/>
          </a:bodyPr>
          <a:lstStyle/>
          <a:p>
            <a:pPr algn="just"/>
            <a:r>
              <a:rPr lang="es-MX" dirty="0" smtClean="0"/>
              <a:t>El </a:t>
            </a:r>
            <a:r>
              <a:rPr lang="es-MX" b="1" dirty="0" smtClean="0"/>
              <a:t>objetivo</a:t>
            </a:r>
            <a:r>
              <a:rPr lang="es-MX" dirty="0" smtClean="0"/>
              <a:t> de la actividad es ejercitar en los participantes el valor de formular preguntas apropiadas a la construcción creativa de situaciones nuevas. Para ello, los aprendizajes esperados son:</a:t>
            </a:r>
          </a:p>
          <a:p>
            <a:pPr algn="just"/>
            <a:endParaRPr lang="es-MX" dirty="0" smtClean="0"/>
          </a:p>
          <a:p>
            <a:pPr lvl="1" algn="just"/>
            <a:r>
              <a:rPr lang="es-MX" sz="2900" b="1" u="sng" dirty="0" smtClean="0"/>
              <a:t>Conocimiento</a:t>
            </a:r>
            <a:r>
              <a:rPr lang="es-MX" sz="2900" b="1" dirty="0" smtClean="0"/>
              <a:t>:</a:t>
            </a:r>
            <a:r>
              <a:rPr lang="es-MX" sz="2900" dirty="0" smtClean="0"/>
              <a:t> Comprender que la fuerza creativa puede generarse a partir de preguntas y cuestionamientos críticos.</a:t>
            </a:r>
          </a:p>
          <a:p>
            <a:pPr lvl="1" algn="just"/>
            <a:endParaRPr lang="es-MX" sz="2900" b="1" u="sng" dirty="0" smtClean="0"/>
          </a:p>
          <a:p>
            <a:pPr lvl="1" algn="just"/>
            <a:r>
              <a:rPr lang="es-MX" sz="2900" b="1" u="sng" dirty="0" smtClean="0"/>
              <a:t>Habilidad</a:t>
            </a:r>
            <a:r>
              <a:rPr lang="es-MX" sz="2900" b="1" dirty="0" smtClean="0"/>
              <a:t>:</a:t>
            </a:r>
            <a:r>
              <a:rPr lang="es-MX" sz="2900" dirty="0" smtClean="0"/>
              <a:t> Desarrollar la capacidad de apreciar nuevas oportunidades, a partir de preguntas creativas.</a:t>
            </a:r>
          </a:p>
          <a:p>
            <a:pPr lvl="1" algn="just"/>
            <a:endParaRPr lang="es-MX" sz="2900" b="1" u="sng" dirty="0" smtClean="0"/>
          </a:p>
          <a:p>
            <a:pPr lvl="1" algn="just"/>
            <a:r>
              <a:rPr lang="es-MX" sz="2900" b="1" u="sng" dirty="0" smtClean="0"/>
              <a:t>Actitud</a:t>
            </a:r>
            <a:r>
              <a:rPr lang="es-MX" sz="2900" b="1" dirty="0" smtClean="0"/>
              <a:t>:</a:t>
            </a:r>
            <a:r>
              <a:rPr lang="es-MX" sz="2900" dirty="0" smtClean="0"/>
              <a:t> Presentar disposición a cuestionar situaciones para construir otras nuevas.</a:t>
            </a:r>
            <a:endParaRPr lang="es-MX" sz="29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par>
                          <p:cTn id="18" fill="hold">
                            <p:stCondLst>
                              <p:cond delay="195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3">
                                            <p:txEl>
                                              <p:pRg st="2" end="2"/>
                                            </p:txEl>
                                          </p:spTgt>
                                        </p:tgtEl>
                                      </p:cBhvr>
                                    </p:animEffect>
                                  </p:childTnLst>
                                </p:cTn>
                              </p:par>
                            </p:childTnLst>
                          </p:cTn>
                        </p:par>
                        <p:par>
                          <p:cTn id="24" fill="hold">
                            <p:stCondLst>
                              <p:cond delay="215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4" end="4"/>
                                            </p:txEl>
                                          </p:spTgt>
                                        </p:tgtEl>
                                      </p:cBhvr>
                                    </p:animEffect>
                                  </p:childTnLst>
                                </p:cTn>
                              </p:par>
                            </p:childTnLst>
                          </p:cTn>
                        </p:par>
                        <p:par>
                          <p:cTn id="30" fill="hold">
                            <p:stCondLst>
                              <p:cond delay="235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a:xfrm>
            <a:off x="467544" y="1268760"/>
            <a:ext cx="8229600" cy="4896544"/>
          </a:xfrm>
        </p:spPr>
        <p:txBody>
          <a:bodyPr>
            <a:noAutofit/>
          </a:bodyPr>
          <a:lstStyle/>
          <a:p>
            <a:pPr algn="just"/>
            <a:r>
              <a:rPr lang="es-MX" sz="1800" b="1" dirty="0" smtClean="0"/>
              <a:t>¿Qué es actuar creativamente?</a:t>
            </a:r>
          </a:p>
          <a:p>
            <a:pPr lvl="1" algn="just"/>
            <a:r>
              <a:rPr lang="es-MX" sz="1600" dirty="0" smtClean="0"/>
              <a:t>Si bien la curiosidad de un niño lo lleva a hacer preguntas indagatorias en forma natural, a medida que crece va perdiendo esa capacidad de asombro y comienza a asociarse a una actitud en la que se privilegian las certezas y los amoldamientos a reglas establecidas. La creatividad va cediendo paulatinamente terreno frente a un marco restrictivo impuesto desde fuera del individuo. Lo que se quiere destacar es que si algo se pierde, es porque ese algo alguna vez existió. La cuestión, entonces, es cómo recuperarlo.</a:t>
            </a:r>
          </a:p>
          <a:p>
            <a:pPr lvl="1" algn="just"/>
            <a:r>
              <a:rPr lang="es-MX" sz="1600" dirty="0" smtClean="0"/>
              <a:t>En general, no es que la gente no tenga creatividad para solucionar sus problemas, es que tiene dificultades para “ver” o definir cuál es el problema. Identificar una buena pregunta es clave para dar con el problema; a partir de ella, se puede empezar a construir una solución. Dicho de otra forma, es infinitamente mejor una solución mediocre a un problema real, que una buena solución a un problema mal definido. </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800"/>
                            </p:stCondLst>
                            <p:childTnLst>
                              <p:par>
                                <p:cTn id="17" presetID="29"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par>
                          <p:cTn id="22" fill="hold">
                            <p:stCondLst>
                              <p:cond delay="3800"/>
                            </p:stCondLst>
                            <p:childTnLst>
                              <p:par>
                                <p:cTn id="23" presetID="29"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Autofit/>
          </a:bodyPr>
          <a:lstStyle/>
          <a:p>
            <a:pPr algn="just"/>
            <a:r>
              <a:rPr lang="es-MX" sz="1800" dirty="0" smtClean="0"/>
              <a:t>Revisemos un ejemplo: En la empresa </a:t>
            </a:r>
            <a:r>
              <a:rPr lang="es-MX" sz="1800" dirty="0" err="1" smtClean="0"/>
              <a:t>EMPREDE</a:t>
            </a:r>
            <a:r>
              <a:rPr lang="es-MX" sz="1800" dirty="0" smtClean="0"/>
              <a:t> S.A., nadie utiliza las computadoras recién instaladas y el gerente general, muy molesto, se pregunta ¿por qué serán todos tan cómodos que no quieren cambiar la forma de trabajo acostumbrada? El jefe de contabilidad se pregunta cómo alguien pudo comprar aparatos tan complicados; y el encargado de personal se plantea cómo hacer más fácil el uso de estas computadoras. La búsqueda de solución al planteamiento del gerente general sería una amonestación a todos los “cómodos”; la búsqueda de solución al problema esbozado por el jefe de contabilidad, sería revisar la orden de compra de las computadoras para ver si pueden ser cambiadas; el camino sugerido por el encargado de personal lleva a capacitar a las personas en el uso de la nueva tecnología. Tres soluciones diferentes a un planteamiento mejor o peor enfocado.</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800" dirty="0" smtClean="0"/>
              <a:t>Competencias de productividad y empleabilidad</a:t>
            </a:r>
            <a:endParaRPr lang="es-MX" sz="2800" dirty="0"/>
          </a:p>
        </p:txBody>
      </p:sp>
      <p:sp>
        <p:nvSpPr>
          <p:cNvPr id="3" name="2 Marcador de contenido"/>
          <p:cNvSpPr>
            <a:spLocks noGrp="1"/>
          </p:cNvSpPr>
          <p:nvPr>
            <p:ph idx="1"/>
          </p:nvPr>
        </p:nvSpPr>
        <p:spPr>
          <a:xfrm>
            <a:off x="467544" y="1052736"/>
            <a:ext cx="8229600" cy="5184576"/>
          </a:xfrm>
        </p:spPr>
        <p:txBody>
          <a:bodyPr>
            <a:noAutofit/>
          </a:bodyPr>
          <a:lstStyle/>
          <a:p>
            <a:pPr marL="0" indent="0" algn="just">
              <a:buNone/>
            </a:pPr>
            <a:r>
              <a:rPr lang="es-MX" sz="1400" dirty="0" smtClean="0"/>
              <a:t>Las competencias de </a:t>
            </a:r>
            <a:r>
              <a:rPr lang="es-MX" sz="1400" b="1" dirty="0" smtClean="0"/>
              <a:t>productividad</a:t>
            </a:r>
            <a:r>
              <a:rPr lang="es-MX" sz="1400" dirty="0" smtClean="0"/>
              <a:t> y </a:t>
            </a:r>
            <a:r>
              <a:rPr lang="es-MX" sz="1400" b="1" dirty="0" smtClean="0"/>
              <a:t>empleabilidad</a:t>
            </a:r>
            <a:r>
              <a:rPr lang="es-MX" sz="1400" dirty="0" smtClean="0"/>
              <a:t> se entienden, en primer lugar,  como las capacidades del individuo para mostrar una actitud de mejora de su desempeño y, en segundo, las capacidades en una relación de dependencia o de independencia, y consisten en:</a:t>
            </a:r>
          </a:p>
          <a:p>
            <a:pPr marL="0" indent="0" algn="just"/>
            <a:endParaRPr lang="es-MX" sz="800" dirty="0"/>
          </a:p>
          <a:p>
            <a:pPr marL="355600" indent="-355600" algn="just">
              <a:buFont typeface="Wingdings" pitchFamily="2" charset="2"/>
              <a:buChar char="§"/>
            </a:pPr>
            <a:r>
              <a:rPr lang="es-MX" sz="1400" b="1" dirty="0" smtClean="0"/>
              <a:t>Habilidades para mejorar el desempeño individual.</a:t>
            </a:r>
            <a:r>
              <a:rPr lang="es-MX" sz="1400" dirty="0" smtClean="0"/>
              <a:t> El individuo busca desarrollar recursos permanentes que puede utilizar en los diferentes ámbitos de su vida, incluida la laboral. Asimismo, “estas habilidades le permitirán desempeñarse de manera adecuada en diferentes espacios y, lo que es muy importante, seguir aprendiendo”.</a:t>
            </a:r>
            <a:endParaRPr lang="es-MX" sz="1400" b="1" dirty="0" smtClean="0"/>
          </a:p>
          <a:p>
            <a:pPr marL="355600" indent="-355600" algn="just">
              <a:buFont typeface="Wingdings" pitchFamily="2" charset="2"/>
              <a:buChar char="§"/>
            </a:pPr>
            <a:endParaRPr lang="es-MX" sz="800" b="1" dirty="0" smtClean="0"/>
          </a:p>
          <a:p>
            <a:pPr marL="355600" indent="-355600" algn="just">
              <a:buFont typeface="Wingdings" pitchFamily="2" charset="2"/>
              <a:buChar char="§"/>
            </a:pPr>
            <a:r>
              <a:rPr lang="es-MX" sz="1400" b="1" dirty="0" smtClean="0"/>
              <a:t>Habilidad para obtener el primer empleo.</a:t>
            </a:r>
            <a:r>
              <a:rPr lang="es-MX" sz="1400" dirty="0" smtClean="0"/>
              <a:t> Lo que supone la claridad de propósito, comprender el mundo del trabajo, capacidad para mostrar ante sí y ante otros las habilidades y destrezas con que cuenta.</a:t>
            </a:r>
          </a:p>
          <a:p>
            <a:pPr marL="355600" indent="-355600" algn="just">
              <a:buFont typeface="Wingdings" pitchFamily="2" charset="2"/>
              <a:buChar char="§"/>
            </a:pPr>
            <a:endParaRPr lang="es-MX" sz="800" b="1" dirty="0"/>
          </a:p>
          <a:p>
            <a:pPr marL="355600" indent="-355600" algn="just">
              <a:buFont typeface="Wingdings" pitchFamily="2" charset="2"/>
              <a:buChar char="§"/>
            </a:pPr>
            <a:r>
              <a:rPr lang="es-MX" sz="1400" b="1" dirty="0" smtClean="0"/>
              <a:t>Habilidad para mantenerse empleado. </a:t>
            </a:r>
            <a:r>
              <a:rPr lang="es-MX" sz="1400" dirty="0" smtClean="0"/>
              <a:t>Transitando entre diferentes puestos y roles —dentro de una misma organización o en otra— logrando satisfacción personal y profesional.</a:t>
            </a:r>
          </a:p>
          <a:p>
            <a:pPr marL="355600" indent="-355600" algn="just">
              <a:buFont typeface="Wingdings" pitchFamily="2" charset="2"/>
              <a:buChar char="§"/>
            </a:pPr>
            <a:endParaRPr lang="es-MX" sz="800" b="1" dirty="0"/>
          </a:p>
          <a:p>
            <a:pPr marL="355600" indent="-355600" algn="just"/>
            <a:r>
              <a:rPr lang="es-MX" sz="1400" b="1" dirty="0" smtClean="0"/>
              <a:t>Habilidad para progresar en el empleo. </a:t>
            </a:r>
            <a:r>
              <a:rPr lang="es-MX" sz="1400" dirty="0" smtClean="0"/>
              <a:t>Actuando independientemente en el mercado laboral, autogestionando efectivamente las transiciones laborales.</a:t>
            </a:r>
            <a:endParaRPr lang="es-MX" sz="14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3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3000"/>
                                        <p:tgtEl>
                                          <p:spTgt spid="3">
                                            <p:txEl>
                                              <p:pRg st="0" end="0"/>
                                            </p:txEl>
                                          </p:spTgt>
                                        </p:tgtEl>
                                      </p:cBhvr>
                                    </p:animEffect>
                                  </p:childTnLst>
                                </p:cTn>
                              </p:par>
                            </p:childTnLst>
                          </p:cTn>
                        </p:par>
                        <p:par>
                          <p:cTn id="16" fill="hold">
                            <p:stCondLst>
                              <p:cond delay="8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3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3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3000"/>
                                        <p:tgtEl>
                                          <p:spTgt spid="3">
                                            <p:txEl>
                                              <p:pRg st="2" end="2"/>
                                            </p:txEl>
                                          </p:spTgt>
                                        </p:tgtEl>
                                      </p:cBhvr>
                                    </p:animEffect>
                                  </p:childTnLst>
                                </p:cTn>
                              </p:par>
                            </p:childTnLst>
                          </p:cTn>
                        </p:par>
                        <p:par>
                          <p:cTn id="22" fill="hold">
                            <p:stCondLst>
                              <p:cond delay="11000"/>
                            </p:stCondLst>
                            <p:childTnLst>
                              <p:par>
                                <p:cTn id="23" presetID="34"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from="(-#ppt_w/2)" to="(#ppt_x)" calcmode="lin" valueType="num">
                                      <p:cBhvr>
                                        <p:cTn id="25" dur="1800" fill="hold">
                                          <p:stCondLst>
                                            <p:cond delay="0"/>
                                          </p:stCondLst>
                                        </p:cTn>
                                        <p:tgtEl>
                                          <p:spTgt spid="3">
                                            <p:txEl>
                                              <p:pRg st="4" end="4"/>
                                            </p:txEl>
                                          </p:spTgt>
                                        </p:tgtEl>
                                        <p:attrNameLst>
                                          <p:attrName>ppt_x</p:attrName>
                                        </p:attrNameLst>
                                      </p:cBhvr>
                                    </p:anim>
                                    <p:anim from="0" to="-1.0" calcmode="lin" valueType="num">
                                      <p:cBhvr>
                                        <p:cTn id="26" dur="600" decel="50000" autoRev="1" fill="hold">
                                          <p:stCondLst>
                                            <p:cond delay="1800"/>
                                          </p:stCondLst>
                                        </p:cTn>
                                        <p:tgtEl>
                                          <p:spTgt spid="3">
                                            <p:txEl>
                                              <p:pRg st="4" end="4"/>
                                            </p:txEl>
                                          </p:spTgt>
                                        </p:tgtEl>
                                        <p:attrNameLst>
                                          <p:attrName>xshear</p:attrName>
                                        </p:attrNameLst>
                                      </p:cBhvr>
                                    </p:anim>
                                    <p:animScale>
                                      <p:cBhvr>
                                        <p:cTn id="27" dur="600" decel="100000" autoRev="1" fill="hold">
                                          <p:stCondLst>
                                            <p:cond delay="1800"/>
                                          </p:stCondLst>
                                        </p:cTn>
                                        <p:tgtEl>
                                          <p:spTgt spid="3">
                                            <p:txEl>
                                              <p:pRg st="4" end="4"/>
                                            </p:txEl>
                                          </p:spTgt>
                                        </p:tgtEl>
                                      </p:cBhvr>
                                      <p:from x="100000" y="100000"/>
                                      <p:to x="80000" y="100000"/>
                                    </p:animScale>
                                    <p:anim by="(#ppt_h/3+#ppt_w*0.1)" calcmode="lin" valueType="num">
                                      <p:cBhvr additive="sum">
                                        <p:cTn id="28" dur="600" decel="100000" autoRev="1" fill="hold">
                                          <p:stCondLst>
                                            <p:cond delay="1800"/>
                                          </p:stCondLst>
                                        </p:cTn>
                                        <p:tgtEl>
                                          <p:spTgt spid="3">
                                            <p:txEl>
                                              <p:pRg st="4" end="4"/>
                                            </p:txEl>
                                          </p:spTgt>
                                        </p:tgtEl>
                                        <p:attrNameLst>
                                          <p:attrName>ppt_x</p:attrName>
                                        </p:attrNameLst>
                                      </p:cBhvr>
                                    </p:anim>
                                  </p:childTnLst>
                                </p:cTn>
                              </p:par>
                            </p:childTnLst>
                          </p:cTn>
                        </p:par>
                        <p:par>
                          <p:cTn id="29" fill="hold">
                            <p:stCondLst>
                              <p:cond delay="14000"/>
                            </p:stCondLst>
                            <p:childTnLst>
                              <p:par>
                                <p:cTn id="30" presetID="34"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from="(-#ppt_w/2)" to="(#ppt_x)" calcmode="lin" valueType="num">
                                      <p:cBhvr>
                                        <p:cTn id="32" dur="1800" fill="hold">
                                          <p:stCondLst>
                                            <p:cond delay="0"/>
                                          </p:stCondLst>
                                        </p:cTn>
                                        <p:tgtEl>
                                          <p:spTgt spid="3">
                                            <p:txEl>
                                              <p:pRg st="6" end="6"/>
                                            </p:txEl>
                                          </p:spTgt>
                                        </p:tgtEl>
                                        <p:attrNameLst>
                                          <p:attrName>ppt_x</p:attrName>
                                        </p:attrNameLst>
                                      </p:cBhvr>
                                    </p:anim>
                                    <p:anim from="0" to="-1.0" calcmode="lin" valueType="num">
                                      <p:cBhvr>
                                        <p:cTn id="33" dur="600" decel="50000" autoRev="1" fill="hold">
                                          <p:stCondLst>
                                            <p:cond delay="1800"/>
                                          </p:stCondLst>
                                        </p:cTn>
                                        <p:tgtEl>
                                          <p:spTgt spid="3">
                                            <p:txEl>
                                              <p:pRg st="6" end="6"/>
                                            </p:txEl>
                                          </p:spTgt>
                                        </p:tgtEl>
                                        <p:attrNameLst>
                                          <p:attrName>xshear</p:attrName>
                                        </p:attrNameLst>
                                      </p:cBhvr>
                                    </p:anim>
                                    <p:animScale>
                                      <p:cBhvr>
                                        <p:cTn id="34" dur="600" decel="100000" autoRev="1" fill="hold">
                                          <p:stCondLst>
                                            <p:cond delay="1800"/>
                                          </p:stCondLst>
                                        </p:cTn>
                                        <p:tgtEl>
                                          <p:spTgt spid="3">
                                            <p:txEl>
                                              <p:pRg st="6" end="6"/>
                                            </p:txEl>
                                          </p:spTgt>
                                        </p:tgtEl>
                                      </p:cBhvr>
                                      <p:from x="100000" y="100000"/>
                                      <p:to x="80000" y="100000"/>
                                    </p:animScale>
                                    <p:anim by="(#ppt_h/3+#ppt_w*0.1)" calcmode="lin" valueType="num">
                                      <p:cBhvr additive="sum">
                                        <p:cTn id="35" dur="600" decel="100000" autoRev="1" fill="hold">
                                          <p:stCondLst>
                                            <p:cond delay="1800"/>
                                          </p:stCondLst>
                                        </p:cTn>
                                        <p:tgtEl>
                                          <p:spTgt spid="3">
                                            <p:txEl>
                                              <p:pRg st="6" end="6"/>
                                            </p:txEl>
                                          </p:spTgt>
                                        </p:tgtEl>
                                        <p:attrNameLst>
                                          <p:attrName>ppt_x</p:attrName>
                                        </p:attrNameLst>
                                      </p:cBhvr>
                                    </p:anim>
                                  </p:childTnLst>
                                </p:cTn>
                              </p:par>
                            </p:childTnLst>
                          </p:cTn>
                        </p:par>
                        <p:par>
                          <p:cTn id="36" fill="hold">
                            <p:stCondLst>
                              <p:cond delay="17000"/>
                            </p:stCondLst>
                            <p:childTnLst>
                              <p:par>
                                <p:cTn id="37" presetID="34"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from="(-#ppt_w/2)" to="(#ppt_x)" calcmode="lin" valueType="num">
                                      <p:cBhvr>
                                        <p:cTn id="39" dur="1800" fill="hold">
                                          <p:stCondLst>
                                            <p:cond delay="0"/>
                                          </p:stCondLst>
                                        </p:cTn>
                                        <p:tgtEl>
                                          <p:spTgt spid="3">
                                            <p:txEl>
                                              <p:pRg st="8" end="8"/>
                                            </p:txEl>
                                          </p:spTgt>
                                        </p:tgtEl>
                                        <p:attrNameLst>
                                          <p:attrName>ppt_x</p:attrName>
                                        </p:attrNameLst>
                                      </p:cBhvr>
                                    </p:anim>
                                    <p:anim from="0" to="-1.0" calcmode="lin" valueType="num">
                                      <p:cBhvr>
                                        <p:cTn id="40" dur="600" decel="50000" autoRev="1" fill="hold">
                                          <p:stCondLst>
                                            <p:cond delay="1800"/>
                                          </p:stCondLst>
                                        </p:cTn>
                                        <p:tgtEl>
                                          <p:spTgt spid="3">
                                            <p:txEl>
                                              <p:pRg st="8" end="8"/>
                                            </p:txEl>
                                          </p:spTgt>
                                        </p:tgtEl>
                                        <p:attrNameLst>
                                          <p:attrName>xshear</p:attrName>
                                        </p:attrNameLst>
                                      </p:cBhvr>
                                    </p:anim>
                                    <p:animScale>
                                      <p:cBhvr>
                                        <p:cTn id="41" dur="600" decel="100000" autoRev="1" fill="hold">
                                          <p:stCondLst>
                                            <p:cond delay="1800"/>
                                          </p:stCondLst>
                                        </p:cTn>
                                        <p:tgtEl>
                                          <p:spTgt spid="3">
                                            <p:txEl>
                                              <p:pRg st="8" end="8"/>
                                            </p:txEl>
                                          </p:spTgt>
                                        </p:tgtEl>
                                      </p:cBhvr>
                                      <p:from x="100000" y="100000"/>
                                      <p:to x="80000" y="100000"/>
                                    </p:animScale>
                                    <p:anim by="(#ppt_h/3+#ppt_w*0.1)" calcmode="lin" valueType="num">
                                      <p:cBhvr additive="sum">
                                        <p:cTn id="42" dur="600" decel="100000" autoRev="1" fill="hold">
                                          <p:stCondLst>
                                            <p:cond delay="1800"/>
                                          </p:stCondLst>
                                        </p:cTn>
                                        <p:tgtEl>
                                          <p:spTgt spid="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a:xfrm>
            <a:off x="467544" y="1052736"/>
            <a:ext cx="8229600" cy="5400600"/>
          </a:xfrm>
        </p:spPr>
        <p:txBody>
          <a:bodyPr>
            <a:noAutofit/>
          </a:bodyPr>
          <a:lstStyle/>
          <a:p>
            <a:pPr algn="just"/>
            <a:r>
              <a:rPr lang="es-MX" sz="1600" dirty="0" smtClean="0"/>
              <a:t>Siempre será un buen inicio creativo tener una mente dispuesta a interrogarse: ¿por qué?, ¿para qué?, ¿cómo?, ¿es posible de otra manera?, ¿hay otros recursos que pudieran utilizarse?, ¿qué pasaría si…? ¿cómo se hace en otra parte?, ¿puedo verlo yo de otra forma? La teoría de la creatividad ha identificado seis preguntas universales, a la base de cualquier generación de ideas: qué, dónde, cuándo, cómo, por qué, quién.</a:t>
            </a:r>
          </a:p>
          <a:p>
            <a:pPr>
              <a:buNone/>
            </a:pPr>
            <a:r>
              <a:rPr lang="es-MX" sz="1600" dirty="0" smtClean="0"/>
              <a:t> Por ejemplo, existe una sencilla técnica que recomienda preguntar, ¿por qué está ocurriendo un problema? y luego repetir cuatro veces más ¿por qué?</a:t>
            </a:r>
          </a:p>
          <a:p>
            <a:pPr lvl="1"/>
            <a:r>
              <a:rPr lang="es-MX" sz="1300" dirty="0" smtClean="0"/>
              <a:t>¿Por qué se paró esa máquina? Se le quemó un fusible por sobrecarga.</a:t>
            </a:r>
          </a:p>
          <a:p>
            <a:pPr lvl="1"/>
            <a:r>
              <a:rPr lang="es-MX" sz="1300" dirty="0" smtClean="0"/>
              <a:t>¿Por qué hubo sobrecarga? No había suficiente lubricación en los rodamientos.</a:t>
            </a:r>
          </a:p>
          <a:p>
            <a:pPr lvl="1"/>
            <a:r>
              <a:rPr lang="es-MX" sz="1300" dirty="0" smtClean="0"/>
              <a:t>¿Por qué no había suficiente lubricación en los rodamientos? La bomba no estaba bombeando suficiente lubricación</a:t>
            </a:r>
          </a:p>
          <a:p>
            <a:pPr lvl="1"/>
            <a:r>
              <a:rPr lang="es-MX" sz="1300" dirty="0" smtClean="0"/>
              <a:t>¿Por qué no estaba bombeando suficiente lubricación? El eje de la bomba estaba vibrando como resultado de la abrasión.</a:t>
            </a:r>
          </a:p>
          <a:p>
            <a:pPr lvl="1"/>
            <a:r>
              <a:rPr lang="es-MX" sz="1300" dirty="0" smtClean="0"/>
              <a:t>¿Por qué había abrasión? Porque no había filtro, lo que permitía el paso de partículas a la bomba.</a:t>
            </a:r>
          </a:p>
          <a:p>
            <a:pPr lvl="1">
              <a:buNone/>
            </a:pPr>
            <a:r>
              <a:rPr lang="es-MX" sz="1400" b="1" dirty="0" smtClean="0"/>
              <a:t>Solución: La instalación de un filtro en la bomba.</a:t>
            </a:r>
            <a:endParaRPr lang="es-MX" sz="1400" dirty="0" smtClean="0"/>
          </a:p>
          <a:p>
            <a:pPr lvl="1">
              <a:buNone/>
            </a:pPr>
            <a:endParaRPr lang="es-MX" sz="12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8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3800"/>
                            </p:stCondLst>
                            <p:childTnLst>
                              <p:par>
                                <p:cTn id="23" presetID="29"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3" end="3"/>
                                            </p:txEl>
                                          </p:spTgt>
                                        </p:tgtEl>
                                      </p:cBhvr>
                                    </p:animEffect>
                                  </p:childTnLst>
                                </p:cTn>
                              </p:par>
                            </p:childTnLst>
                          </p:cTn>
                        </p:par>
                        <p:par>
                          <p:cTn id="28" fill="hold">
                            <p:stCondLst>
                              <p:cond delay="4800"/>
                            </p:stCondLst>
                            <p:childTnLst>
                              <p:par>
                                <p:cTn id="29" presetID="29"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childTnLst>
                          </p:cTn>
                        </p:par>
                        <p:par>
                          <p:cTn id="34" fill="hold">
                            <p:stCondLst>
                              <p:cond delay="5800"/>
                            </p:stCondLst>
                            <p:childTnLst>
                              <p:par>
                                <p:cTn id="35" presetID="29" presetClass="entr" presetSubtype="0"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xEl>
                                              <p:pRg st="5" end="5"/>
                                            </p:txEl>
                                          </p:spTgt>
                                        </p:tgtEl>
                                      </p:cBhvr>
                                    </p:animEffect>
                                  </p:childTnLst>
                                </p:cTn>
                              </p:par>
                            </p:childTnLst>
                          </p:cTn>
                        </p:par>
                        <p:par>
                          <p:cTn id="40" fill="hold">
                            <p:stCondLst>
                              <p:cond delay="6800"/>
                            </p:stCondLst>
                            <p:childTnLst>
                              <p:par>
                                <p:cTn id="41" presetID="29" presetClass="entr" presetSubtype="0" fill="hold" grpId="0"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6" end="6"/>
                                            </p:txEl>
                                          </p:spTgt>
                                        </p:tgtEl>
                                      </p:cBhvr>
                                    </p:animEffect>
                                  </p:childTnLst>
                                </p:cTn>
                              </p:par>
                            </p:childTnLst>
                          </p:cTn>
                        </p:par>
                        <p:par>
                          <p:cTn id="46" fill="hold">
                            <p:stCondLst>
                              <p:cond delay="7800"/>
                            </p:stCondLst>
                            <p:childTnLst>
                              <p:par>
                                <p:cTn id="47" presetID="29" presetClass="entr" presetSubtype="0" fill="hold" grpId="0"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Autofit/>
          </a:bodyPr>
          <a:lstStyle/>
          <a:p>
            <a:pPr algn="just"/>
            <a:r>
              <a:rPr lang="es-MX" sz="1800" dirty="0" smtClean="0"/>
              <a:t>Cuando se habla de problemas puede creerse que se trata de errores que hay que solucionar. En el pensamiento creativo los problemas tienen un sentido más amplio: son fuente de oportunidades.</a:t>
            </a:r>
          </a:p>
          <a:p>
            <a:pPr>
              <a:buNone/>
            </a:pPr>
            <a:r>
              <a:rPr lang="es-MX" sz="1800" dirty="0" smtClean="0"/>
              <a:t> </a:t>
            </a:r>
          </a:p>
          <a:p>
            <a:pPr algn="just"/>
            <a:r>
              <a:rPr lang="es-MX" sz="1800" dirty="0" smtClean="0"/>
              <a:t>Las necesidades no satisfechas pueden verse, evidentemente, como un problema. Sentir carencia de alimento, afecto, tiempo, dinero, abrigo, salud o posibilidades de esparcimiento son inconvenientes que pueden agobiarnos. Sin embargo, gran parte de los inventos que hoy están a disposición de la humanidad nacieron como consecuencia de personas o equipos que decidieron entender esa limitación como un desafío.</a:t>
            </a:r>
          </a:p>
          <a:p>
            <a:pPr lvl="1">
              <a:buNone/>
            </a:pPr>
            <a:endParaRPr lang="es-MX" sz="12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8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rmAutofit fontScale="85000" lnSpcReduction="10000"/>
          </a:bodyPr>
          <a:lstStyle/>
          <a:p>
            <a:pPr algn="just"/>
            <a:r>
              <a:rPr lang="es-MX" sz="2400" dirty="0" smtClean="0"/>
              <a:t>La creatividad e iniciativa entiende, entonces, las necesidades como la principal fuerza de transformación de lo existente, hacia un estado superior y ello requiere que tengamos una disposición en ese sentido. Es bien conocido el dicho que señala: “Podemos ver el vaso medio lleno o medio vacío”; es nuestra opción. Para que una necesidad sea vista como un desafío hacen falta ojos con apellido de iniciativa, pensamiento con apellido de creatividad, emociones con apellido de ganas de superarse. Así, se entiende una necesidad como el principal motor que genera la energía para transformar la realidad, cuando es percibida desde la voluntad y la capacidad de emprender.</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rmAutofit/>
          </a:bodyPr>
          <a:lstStyle/>
          <a:p>
            <a:pPr algn="just">
              <a:buNone/>
            </a:pPr>
            <a:r>
              <a:rPr lang="es-MX" sz="2400" dirty="0" smtClean="0"/>
              <a:t>Descripción de la actividad</a:t>
            </a:r>
          </a:p>
          <a:p>
            <a:pPr algn="just"/>
            <a:endParaRPr lang="es-MX" sz="2400" dirty="0" smtClean="0"/>
          </a:p>
          <a:p>
            <a:pPr algn="just"/>
            <a:r>
              <a:rPr lang="es-MX" sz="2000" dirty="0" smtClean="0"/>
              <a:t>La actividad consistirá en hacer preguntas que ayuden a encontrar las causas de los problemas y, por consiguiente, poder proponer soluciones. El juego se desenvuelve a partir de situaciones formuladas en unas hojas o papeletas que se les entregará a cada grupo constituido por tres integrantes cada uno.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8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p:txBody>
          <a:bodyPr>
            <a:noAutofit/>
          </a:bodyPr>
          <a:lstStyle/>
          <a:p>
            <a:pPr algn="just">
              <a:buNone/>
            </a:pPr>
            <a:r>
              <a:rPr lang="es-MX" sz="2400" dirty="0" smtClean="0"/>
              <a:t>Desarrollo de la actividad</a:t>
            </a:r>
          </a:p>
          <a:p>
            <a:pPr algn="just"/>
            <a:endParaRPr lang="es-MX" sz="2400" dirty="0" smtClean="0"/>
          </a:p>
          <a:p>
            <a:pPr algn="just"/>
            <a:r>
              <a:rPr lang="es-MX" sz="2000" dirty="0" smtClean="0"/>
              <a:t>Numérense del 1 al 3 y formen equipos, cada equipo deberá contar con su sobre de papeletas del material didáctico.</a:t>
            </a:r>
          </a:p>
          <a:p>
            <a:pPr algn="just"/>
            <a:endParaRPr lang="es-MX" sz="2000" dirty="0" smtClean="0"/>
          </a:p>
          <a:p>
            <a:pPr algn="just"/>
            <a:endParaRPr lang="es-MX" sz="20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8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¿Y por qué?</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SE ME PRENDIÓ EL FOCO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a:p>
        </p:txBody>
      </p:sp>
      <p:sp>
        <p:nvSpPr>
          <p:cNvPr id="10"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CREATIVIDAD</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1000"/>
                                        <p:tgtEl>
                                          <p:spTgt spid="10">
                                            <p:txEl>
                                              <p:pRg st="2" end="2"/>
                                            </p:txEl>
                                          </p:spTgt>
                                        </p:tgtEl>
                                      </p:cBhvr>
                                    </p:animEffect>
                                    <p:anim calcmode="lin" valueType="num">
                                      <p:cBhvr>
                                        <p:cTn id="14" dur="1000" fill="hold"/>
                                        <p:tgtEl>
                                          <p:spTgt spid="10">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sp>
        <p:nvSpPr>
          <p:cNvPr id="5"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esta actividad es estimular la creatividad a partir de nuestros propios intereses, experiencia y seguridades. A la vez, ofrece la posibilidad de vivenciar las etapas en que se va desarrollando una idea innovadora.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Conocer las condiciones personales que potencian la creatividad y las etapas de elaboración de una idea innovadora.</a:t>
            </a:r>
          </a:p>
          <a:p>
            <a:pPr lvl="1" algn="just"/>
            <a:endParaRPr lang="es-MX" sz="2900" b="1" u="sng" dirty="0" smtClean="0"/>
          </a:p>
          <a:p>
            <a:pPr lvl="1"/>
            <a:r>
              <a:rPr lang="es-MX" sz="2900" b="1" u="sng" dirty="0" smtClean="0"/>
              <a:t>Habilidad</a:t>
            </a:r>
            <a:r>
              <a:rPr lang="es-MX" sz="2900" b="1" dirty="0" smtClean="0"/>
              <a:t>: </a:t>
            </a:r>
            <a:r>
              <a:rPr lang="es-MX" sz="2900" dirty="0" smtClean="0">
                <a:solidFill>
                  <a:schemeClr val="dk1"/>
                </a:solidFill>
              </a:rPr>
              <a:t>Desarrollar la capacidad de generar ideas transformadoras y de enfrentar los problemas creativamente.</a:t>
            </a:r>
            <a:endParaRPr lang="es-MX" sz="2900" dirty="0" smtClean="0"/>
          </a:p>
          <a:p>
            <a:pPr lvl="1" algn="just"/>
            <a:endParaRPr lang="es-MX" sz="2900" b="1" u="sng" dirty="0" smtClean="0"/>
          </a:p>
          <a:p>
            <a:pPr lvl="1"/>
            <a:r>
              <a:rPr lang="es-MX" sz="2900" b="1" u="sng" dirty="0" smtClean="0"/>
              <a:t>Actitud</a:t>
            </a:r>
            <a:r>
              <a:rPr lang="es-MX" sz="2900" b="1" dirty="0" smtClean="0"/>
              <a:t>: </a:t>
            </a:r>
            <a:r>
              <a:rPr lang="es-MX" sz="2900" dirty="0" smtClean="0">
                <a:solidFill>
                  <a:schemeClr val="dk1"/>
                </a:solidFill>
              </a:rPr>
              <a:t>Estimular la predisposición a desarrollar el potencial creativo propio.</a:t>
            </a:r>
          </a:p>
          <a:p>
            <a:pPr lvl="1" algn="just"/>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par>
                          <p:cTn id="12" fill="hold">
                            <p:stCondLst>
                              <p:cond delay="2390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2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5">
                                            <p:txEl>
                                              <p:pRg st="2" end="2"/>
                                            </p:txEl>
                                          </p:spTgt>
                                        </p:tgtEl>
                                      </p:cBhvr>
                                    </p:animEffect>
                                  </p:childTnLst>
                                </p:cTn>
                              </p:par>
                            </p:childTnLst>
                          </p:cTn>
                        </p:par>
                        <p:par>
                          <p:cTn id="18" fill="hold">
                            <p:stCondLst>
                              <p:cond delay="25900"/>
                            </p:stCondLst>
                            <p:childTnLst>
                              <p:par>
                                <p:cTn id="19" presetID="29" presetClass="entr" presetSubtype="0" fill="hold" nodeType="after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2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5">
                                            <p:txEl>
                                              <p:pRg st="4" end="4"/>
                                            </p:txEl>
                                          </p:spTgt>
                                        </p:tgtEl>
                                      </p:cBhvr>
                                    </p:animEffect>
                                  </p:childTnLst>
                                </p:cTn>
                              </p:par>
                            </p:childTnLst>
                          </p:cTn>
                        </p:par>
                        <p:par>
                          <p:cTn id="24" fill="hold">
                            <p:stCondLst>
                              <p:cond delay="27900"/>
                            </p:stCondLst>
                            <p:childTnLst>
                              <p:par>
                                <p:cTn id="25" presetID="2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p:cTn id="27" dur="20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sp>
        <p:nvSpPr>
          <p:cNvPr id="3" name="2 Marcador de contenido"/>
          <p:cNvSpPr>
            <a:spLocks noGrp="1"/>
          </p:cNvSpPr>
          <p:nvPr>
            <p:ph idx="1"/>
          </p:nvPr>
        </p:nvSpPr>
        <p:spPr/>
        <p:txBody>
          <a:bodyPr>
            <a:normAutofit fontScale="55000" lnSpcReduction="20000"/>
          </a:bodyPr>
          <a:lstStyle/>
          <a:p>
            <a:r>
              <a:rPr lang="es-MX" dirty="0" smtClean="0"/>
              <a:t>La capacidad creadora la tenemos todos, pero con mayor fuerza en aquellas áreas que son de nuestro interés o donde radican nuestras seguridades por ejemplo si somos buenos para desarmar máquinas, es probable que nuestra creatividad se exprese mejor en la reparación de aparatos. </a:t>
            </a:r>
          </a:p>
          <a:p>
            <a:pPr>
              <a:buNone/>
            </a:pPr>
            <a:r>
              <a:rPr lang="es-MX" dirty="0" smtClean="0"/>
              <a:t> </a:t>
            </a:r>
          </a:p>
          <a:p>
            <a:r>
              <a:rPr lang="es-MX" dirty="0" smtClean="0"/>
              <a:t>Todos debemos estimular nuestra creatividad a partir de nuestras habilidades. Ninguno de nosotros ha estado ajeno a la exigencia de aprender matemática bajo un método igual para todos los alumnos, sin importar  - por ejemplo – si nuestras condiciones permitirían mayor asimilación bajo un enfoque artístico o bajo un esquema puramente lógico.</a:t>
            </a:r>
          </a:p>
          <a:p>
            <a:pPr>
              <a:buNone/>
            </a:pP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Autofit/>
          </a:bodyPr>
          <a:lstStyle/>
          <a:p>
            <a:pPr algn="r"/>
            <a:r>
              <a:rPr lang="es-MX" sz="2800" dirty="0" smtClean="0"/>
              <a:t>Integración con otros tipos de competencias </a:t>
            </a:r>
            <a:endParaRPr lang="es-MX" sz="2800" dirty="0"/>
          </a:p>
        </p:txBody>
      </p:sp>
      <p:sp>
        <p:nvSpPr>
          <p:cNvPr id="5" name="4 Elipse"/>
          <p:cNvSpPr/>
          <p:nvPr/>
        </p:nvSpPr>
        <p:spPr>
          <a:xfrm>
            <a:off x="3419872" y="2708920"/>
            <a:ext cx="1980000" cy="1980000"/>
          </a:xfrm>
          <a:prstGeom prst="ellipse">
            <a:avLst/>
          </a:prstGeom>
          <a:solidFill>
            <a:srgbClr val="1909E9"/>
          </a:solidFill>
          <a:ln>
            <a:solidFill>
              <a:srgbClr val="1909E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Productividad y Empleabilidad</a:t>
            </a: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2">
                    <a:lumMod val="50000"/>
                  </a:schemeClr>
                </a:solidFill>
              </a:rPr>
              <a:t>Competencias básicas</a:t>
            </a:r>
            <a:endParaRPr lang="es-MX" sz="1400" b="1" dirty="0">
              <a:solidFill>
                <a:schemeClr val="tx2">
                  <a:lumMod val="50000"/>
                </a:schemeClr>
              </a:solidFill>
            </a:endParaRPr>
          </a:p>
        </p:txBody>
      </p:sp>
      <p:sp>
        <p:nvSpPr>
          <p:cNvPr id="7" name="6 Elipse"/>
          <p:cNvSpPr/>
          <p:nvPr/>
        </p:nvSpPr>
        <p:spPr>
          <a:xfrm>
            <a:off x="4644008" y="3573016"/>
            <a:ext cx="1980000" cy="198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Competencias Técnicas</a:t>
            </a:r>
          </a:p>
          <a:p>
            <a:pPr algn="ctr"/>
            <a:r>
              <a:rPr lang="es-MX" sz="1400" b="1" dirty="0" smtClean="0">
                <a:solidFill>
                  <a:schemeClr val="bg1"/>
                </a:solidFill>
              </a:rPr>
              <a:t>(Específicas)</a:t>
            </a:r>
            <a:endParaRPr lang="es-MX" sz="1400" b="1" dirty="0">
              <a:solidFill>
                <a:schemeClr val="bg1"/>
              </a:solidFill>
            </a:endParaRPr>
          </a:p>
        </p:txBody>
      </p:sp>
      <p:sp>
        <p:nvSpPr>
          <p:cNvPr id="8" name="7 Elipse"/>
          <p:cNvSpPr/>
          <p:nvPr/>
        </p:nvSpPr>
        <p:spPr>
          <a:xfrm>
            <a:off x="2411760" y="3717032"/>
            <a:ext cx="1800000" cy="180000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rgbClr val="FF0000"/>
                </a:solidFill>
              </a:rPr>
              <a:t>Competencias Genéricas</a:t>
            </a:r>
            <a:endParaRPr lang="es-MX" sz="1400" b="1" dirty="0">
              <a:solidFill>
                <a:srgbClr val="FF0000"/>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251520" y="1412776"/>
            <a:ext cx="2160240"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a:solidFill>
                  <a:schemeClr val="tx2">
                    <a:lumMod val="50000"/>
                  </a:schemeClr>
                </a:solidFill>
              </a:rPr>
              <a:t>C</a:t>
            </a:r>
            <a:r>
              <a:rPr lang="es-MX" sz="1400" b="1" dirty="0" smtClean="0">
                <a:solidFill>
                  <a:schemeClr val="tx2">
                    <a:lumMod val="50000"/>
                  </a:schemeClr>
                </a:solidFill>
              </a:rPr>
              <a:t>apacidad de obtener un trabajo, mantenerse,  progresar y mejorar el desempeño</a:t>
            </a:r>
            <a:endParaRPr lang="es-MX" sz="1400" b="1" dirty="0">
              <a:solidFill>
                <a:schemeClr val="tx2">
                  <a:lumMod val="50000"/>
                </a:schemeClr>
              </a:solidFill>
            </a:endParaRPr>
          </a:p>
        </p:txBody>
      </p:sp>
      <p:sp>
        <p:nvSpPr>
          <p:cNvPr id="29" name="28 Rectángulo"/>
          <p:cNvSpPr/>
          <p:nvPr/>
        </p:nvSpPr>
        <p:spPr>
          <a:xfrm>
            <a:off x="6923756" y="15567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Leer</a:t>
            </a:r>
          </a:p>
          <a:p>
            <a:pPr marL="177800" indent="-177800" algn="just">
              <a:buFont typeface="Wingdings" pitchFamily="2" charset="2"/>
              <a:buChar char="§"/>
            </a:pPr>
            <a:r>
              <a:rPr lang="es-MX" sz="1400" b="1" dirty="0" smtClean="0">
                <a:solidFill>
                  <a:schemeClr val="tx2">
                    <a:lumMod val="50000"/>
                  </a:schemeClr>
                </a:solidFill>
              </a:rPr>
              <a:t>Escribir</a:t>
            </a:r>
          </a:p>
          <a:p>
            <a:pPr marL="177800" indent="-177800" algn="just">
              <a:buFont typeface="Wingdings" pitchFamily="2" charset="2"/>
              <a:buChar char="§"/>
            </a:pPr>
            <a:r>
              <a:rPr lang="es-MX" sz="1400" b="1" dirty="0" smtClean="0">
                <a:solidFill>
                  <a:schemeClr val="tx2">
                    <a:lumMod val="50000"/>
                  </a:schemeClr>
                </a:solidFill>
              </a:rPr>
              <a:t>Habilidades numéricas</a:t>
            </a:r>
          </a:p>
          <a:p>
            <a:pPr marL="177800" indent="-177800" algn="just">
              <a:buFont typeface="Wingdings" pitchFamily="2" charset="2"/>
              <a:buChar char="§"/>
            </a:pPr>
            <a:r>
              <a:rPr lang="es-MX" sz="1400" b="1" dirty="0" smtClean="0">
                <a:solidFill>
                  <a:schemeClr val="tx2">
                    <a:lumMod val="50000"/>
                  </a:schemeClr>
                </a:solidFill>
              </a:rPr>
              <a:t>Manejo de TIC</a:t>
            </a:r>
            <a:endParaRPr lang="es-MX" sz="1400" b="1" dirty="0">
              <a:solidFill>
                <a:schemeClr val="tx2">
                  <a:lumMod val="50000"/>
                </a:schemeClr>
              </a:solidFill>
            </a:endParaRPr>
          </a:p>
        </p:txBody>
      </p:sp>
      <p:grpSp>
        <p:nvGrpSpPr>
          <p:cNvPr id="19" name="18 Grupo"/>
          <p:cNvGrpSpPr/>
          <p:nvPr/>
        </p:nvGrpSpPr>
        <p:grpSpPr>
          <a:xfrm>
            <a:off x="6984048" y="2504047"/>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20" name="19 Grupo"/>
          <p:cNvGrpSpPr/>
          <p:nvPr/>
        </p:nvGrpSpPr>
        <p:grpSpPr>
          <a:xfrm>
            <a:off x="6624008" y="4563016"/>
            <a:ext cx="1261154" cy="666978"/>
            <a:chOff x="6624008" y="4563016"/>
            <a:chExt cx="1261154" cy="666978"/>
          </a:xfrm>
        </p:grpSpPr>
        <p:cxnSp>
          <p:nvCxnSpPr>
            <p:cNvPr id="39" name="38 Conector recto"/>
            <p:cNvCxnSpPr>
              <a:stCxn id="7" idx="6"/>
            </p:cNvCxnSpPr>
            <p:nvPr/>
          </p:nvCxnSpPr>
          <p:spPr>
            <a:xfrm>
              <a:off x="6624008" y="4563016"/>
              <a:ext cx="1260360"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41" name="40 Conector recto de flecha"/>
            <p:cNvCxnSpPr/>
            <p:nvPr/>
          </p:nvCxnSpPr>
          <p:spPr>
            <a:xfrm rot="5400000">
              <a:off x="7560332" y="4905164"/>
              <a:ext cx="648072" cy="1588"/>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18" name="17 Grupo"/>
          <p:cNvGrpSpPr/>
          <p:nvPr/>
        </p:nvGrpSpPr>
        <p:grpSpPr>
          <a:xfrm>
            <a:off x="1115616" y="3980636"/>
            <a:ext cx="1559748" cy="528484"/>
            <a:chOff x="1115616" y="3980636"/>
            <a:chExt cx="1559748" cy="528484"/>
          </a:xfrm>
        </p:grpSpPr>
        <p:cxnSp>
          <p:nvCxnSpPr>
            <p:cNvPr id="43" name="42 Conector recto"/>
            <p:cNvCxnSpPr>
              <a:stCxn id="8" idx="1"/>
            </p:cNvCxnSpPr>
            <p:nvPr/>
          </p:nvCxnSpPr>
          <p:spPr>
            <a:xfrm rot="16200000" flipH="1" flipV="1">
              <a:off x="1883276" y="3212976"/>
              <a:ext cx="24428" cy="1559748"/>
            </a:xfrm>
            <a:prstGeom prst="line">
              <a:avLst/>
            </a:prstGeom>
          </p:spPr>
          <p:style>
            <a:lnRef idx="1">
              <a:schemeClr val="accent2"/>
            </a:lnRef>
            <a:fillRef idx="0">
              <a:schemeClr val="accent2"/>
            </a:fillRef>
            <a:effectRef idx="0">
              <a:schemeClr val="accent2"/>
            </a:effectRef>
            <a:fontRef idx="minor">
              <a:schemeClr val="tx1"/>
            </a:fontRef>
          </p:style>
        </p:cxnSp>
        <p:cxnSp>
          <p:nvCxnSpPr>
            <p:cNvPr id="45" name="44 Conector recto de flecha"/>
            <p:cNvCxnSpPr/>
            <p:nvPr/>
          </p:nvCxnSpPr>
          <p:spPr>
            <a:xfrm rot="5400000">
              <a:off x="864382" y="4257092"/>
              <a:ext cx="503262" cy="794"/>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51" name="50 Rectángulo"/>
          <p:cNvSpPr/>
          <p:nvPr/>
        </p:nvSpPr>
        <p:spPr>
          <a:xfrm>
            <a:off x="6876256" y="51571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Preparar una receta</a:t>
            </a:r>
          </a:p>
          <a:p>
            <a:pPr marL="177800" indent="-177800" algn="just">
              <a:buFont typeface="Wingdings" pitchFamily="2" charset="2"/>
              <a:buChar char="§"/>
            </a:pPr>
            <a:r>
              <a:rPr lang="es-MX" sz="1400" b="1" dirty="0" smtClean="0">
                <a:solidFill>
                  <a:schemeClr val="tx2">
                    <a:lumMod val="50000"/>
                  </a:schemeClr>
                </a:solidFill>
              </a:rPr>
              <a:t>Afinar un motor</a:t>
            </a:r>
          </a:p>
          <a:p>
            <a:pPr marL="177800" indent="-177800" algn="just">
              <a:buFont typeface="Wingdings" pitchFamily="2" charset="2"/>
              <a:buChar char="§"/>
            </a:pPr>
            <a:r>
              <a:rPr lang="es-MX" sz="1400" b="1" dirty="0" smtClean="0">
                <a:solidFill>
                  <a:schemeClr val="tx2">
                    <a:lumMod val="50000"/>
                  </a:schemeClr>
                </a:solidFill>
              </a:rPr>
              <a:t>Guiar turistas</a:t>
            </a:r>
            <a:endParaRPr lang="es-MX" sz="1400" b="1" dirty="0">
              <a:solidFill>
                <a:schemeClr val="tx2">
                  <a:lumMod val="50000"/>
                </a:schemeClr>
              </a:solidFill>
            </a:endParaRPr>
          </a:p>
        </p:txBody>
      </p:sp>
      <p:sp>
        <p:nvSpPr>
          <p:cNvPr id="52" name="51 Rectángulo"/>
          <p:cNvSpPr/>
          <p:nvPr/>
        </p:nvSpPr>
        <p:spPr>
          <a:xfrm>
            <a:off x="179512" y="4869160"/>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Comunicar</a:t>
            </a:r>
          </a:p>
          <a:p>
            <a:pPr marL="177800" indent="-177800" algn="just">
              <a:buFont typeface="Wingdings" pitchFamily="2" charset="2"/>
              <a:buChar char="§"/>
            </a:pPr>
            <a:r>
              <a:rPr lang="es-MX" sz="1400" b="1" dirty="0" smtClean="0">
                <a:solidFill>
                  <a:schemeClr val="tx2">
                    <a:lumMod val="50000"/>
                  </a:schemeClr>
                </a:solidFill>
              </a:rPr>
              <a:t>Aprender continuamente</a:t>
            </a:r>
          </a:p>
          <a:p>
            <a:pPr marL="177800" indent="-177800" algn="just">
              <a:buFont typeface="Wingdings" pitchFamily="2" charset="2"/>
              <a:buChar char="§"/>
            </a:pPr>
            <a:r>
              <a:rPr lang="es-MX" sz="1400" b="1" dirty="0" smtClean="0">
                <a:solidFill>
                  <a:schemeClr val="tx2">
                    <a:lumMod val="50000"/>
                  </a:schemeClr>
                </a:solidFill>
              </a:rPr>
              <a:t>Adaptarse al cambio</a:t>
            </a:r>
          </a:p>
        </p:txBody>
      </p:sp>
      <p:sp>
        <p:nvSpPr>
          <p:cNvPr id="21" name="20 Marcador de número de diapositiva"/>
          <p:cNvSpPr>
            <a:spLocks noGrp="1"/>
          </p:cNvSpPr>
          <p:nvPr>
            <p:ph type="sldNum" sz="quarter" idx="12"/>
          </p:nvPr>
        </p:nvSpPr>
        <p:spPr/>
        <p:txBody>
          <a:bodyPr/>
          <a:lstStyle/>
          <a:p>
            <a:fld id="{863DAC2C-C515-4487-A285-EDDAB0EBC0A4}" type="slidenum">
              <a:rPr lang="es-MX" smtClean="0"/>
              <a:pPr/>
              <a:t>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3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600" decel="100000"/>
                                        <p:tgtEl>
                                          <p:spTgt spid="5"/>
                                        </p:tgtEl>
                                      </p:cBhvr>
                                    </p:animEffect>
                                    <p:anim calcmode="lin" valueType="num">
                                      <p:cBhvr>
                                        <p:cTn id="14" dur="1600" decel="100000" fill="hold"/>
                                        <p:tgtEl>
                                          <p:spTgt spid="5"/>
                                        </p:tgtEl>
                                        <p:attrNameLst>
                                          <p:attrName>style.rotation</p:attrName>
                                        </p:attrNameLst>
                                      </p:cBhvr>
                                      <p:tavLst>
                                        <p:tav tm="0">
                                          <p:val>
                                            <p:fltVal val="-90"/>
                                          </p:val>
                                        </p:tav>
                                        <p:tav tm="100000">
                                          <p:val>
                                            <p:fltVal val="0"/>
                                          </p:val>
                                        </p:tav>
                                      </p:tavLst>
                                    </p:anim>
                                    <p:anim calcmode="lin" valueType="num">
                                      <p:cBhvr>
                                        <p:cTn id="15" dur="1600" decel="100000" fill="hold"/>
                                        <p:tgtEl>
                                          <p:spTgt spid="5"/>
                                        </p:tgtEl>
                                        <p:attrNameLst>
                                          <p:attrName>ppt_x</p:attrName>
                                        </p:attrNameLst>
                                      </p:cBhvr>
                                      <p:tavLst>
                                        <p:tav tm="0">
                                          <p:val>
                                            <p:strVal val="#ppt_x+0.4"/>
                                          </p:val>
                                        </p:tav>
                                        <p:tav tm="100000">
                                          <p:val>
                                            <p:strVal val="#ppt_x-0.05"/>
                                          </p:val>
                                        </p:tav>
                                      </p:tavLst>
                                    </p:anim>
                                    <p:anim calcmode="lin" valueType="num">
                                      <p:cBhvr>
                                        <p:cTn id="16" dur="1600" decel="100000" fill="hold"/>
                                        <p:tgtEl>
                                          <p:spTgt spid="5"/>
                                        </p:tgtEl>
                                        <p:attrNameLst>
                                          <p:attrName>ppt_y</p:attrName>
                                        </p:attrNameLst>
                                      </p:cBhvr>
                                      <p:tavLst>
                                        <p:tav tm="0">
                                          <p:val>
                                            <p:strVal val="#ppt_y-0.4"/>
                                          </p:val>
                                        </p:tav>
                                        <p:tav tm="100000">
                                          <p:val>
                                            <p:strVal val="#ppt_y+0.1"/>
                                          </p:val>
                                        </p:tav>
                                      </p:tavLst>
                                    </p:anim>
                                    <p:anim calcmode="lin" valueType="num">
                                      <p:cBhvr>
                                        <p:cTn id="1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1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4000"/>
                            </p:stCondLst>
                            <p:childTnLst>
                              <p:par>
                                <p:cTn id="23" presetID="45"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anim calcmode="lin" valueType="num">
                                      <p:cBhvr>
                                        <p:cTn id="26" dur="2000" fill="hold"/>
                                        <p:tgtEl>
                                          <p:spTgt spid="28"/>
                                        </p:tgtEl>
                                        <p:attrNameLst>
                                          <p:attrName>ppt_w</p:attrName>
                                        </p:attrNameLst>
                                      </p:cBhvr>
                                      <p:tavLst>
                                        <p:tav tm="0" fmla="#ppt_w*sin(2.5*pi*$)">
                                          <p:val>
                                            <p:fltVal val="0"/>
                                          </p:val>
                                        </p:tav>
                                        <p:tav tm="100000">
                                          <p:val>
                                            <p:fltVal val="1"/>
                                          </p:val>
                                        </p:tav>
                                      </p:tavLst>
                                    </p:anim>
                                    <p:anim calcmode="lin" valueType="num">
                                      <p:cBhvr>
                                        <p:cTn id="27" dur="2000" fill="hold"/>
                                        <p:tgtEl>
                                          <p:spTgt spid="28"/>
                                        </p:tgtEl>
                                        <p:attrNameLst>
                                          <p:attrName>ppt_h</p:attrName>
                                        </p:attrNameLst>
                                      </p:cBhvr>
                                      <p:tavLst>
                                        <p:tav tm="0">
                                          <p:val>
                                            <p:strVal val="#ppt_h"/>
                                          </p:val>
                                        </p:tav>
                                        <p:tav tm="100000">
                                          <p:val>
                                            <p:strVal val="#ppt_h"/>
                                          </p:val>
                                        </p:tav>
                                      </p:tavLst>
                                    </p:anim>
                                  </p:childTnLst>
                                </p:cTn>
                              </p:par>
                            </p:childTnLst>
                          </p:cTn>
                        </p:par>
                        <p:par>
                          <p:cTn id="28" fill="hold">
                            <p:stCondLst>
                              <p:cond delay="19200"/>
                            </p:stCondLst>
                            <p:childTnLst>
                              <p:par>
                                <p:cTn id="29" presetID="3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600" decel="100000"/>
                                        <p:tgtEl>
                                          <p:spTgt spid="8"/>
                                        </p:tgtEl>
                                      </p:cBhvr>
                                    </p:animEffect>
                                    <p:anim calcmode="lin" valueType="num">
                                      <p:cBhvr>
                                        <p:cTn id="32" dur="1600" decel="100000" fill="hold"/>
                                        <p:tgtEl>
                                          <p:spTgt spid="8"/>
                                        </p:tgtEl>
                                        <p:attrNameLst>
                                          <p:attrName>style.rotation</p:attrName>
                                        </p:attrNameLst>
                                      </p:cBhvr>
                                      <p:tavLst>
                                        <p:tav tm="0">
                                          <p:val>
                                            <p:fltVal val="-90"/>
                                          </p:val>
                                        </p:tav>
                                        <p:tav tm="100000">
                                          <p:val>
                                            <p:fltVal val="0"/>
                                          </p:val>
                                        </p:tav>
                                      </p:tavLst>
                                    </p:anim>
                                    <p:anim calcmode="lin" valueType="num">
                                      <p:cBhvr>
                                        <p:cTn id="33" dur="1600" decel="100000" fill="hold"/>
                                        <p:tgtEl>
                                          <p:spTgt spid="8"/>
                                        </p:tgtEl>
                                        <p:attrNameLst>
                                          <p:attrName>ppt_x</p:attrName>
                                        </p:attrNameLst>
                                      </p:cBhvr>
                                      <p:tavLst>
                                        <p:tav tm="0">
                                          <p:val>
                                            <p:strVal val="#ppt_x+0.4"/>
                                          </p:val>
                                        </p:tav>
                                        <p:tav tm="100000">
                                          <p:val>
                                            <p:strVal val="#ppt_x-0.05"/>
                                          </p:val>
                                        </p:tav>
                                      </p:tavLst>
                                    </p:anim>
                                    <p:anim calcmode="lin" valueType="num">
                                      <p:cBhvr>
                                        <p:cTn id="34" dur="1600" decel="100000" fill="hold"/>
                                        <p:tgtEl>
                                          <p:spTgt spid="8"/>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par>
                          <p:cTn id="37" fill="hold">
                            <p:stCondLst>
                              <p:cond delay="212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000"/>
                                        <p:tgtEl>
                                          <p:spTgt spid="18"/>
                                        </p:tgtEl>
                                      </p:cBhvr>
                                    </p:animEffect>
                                  </p:childTnLst>
                                </p:cTn>
                              </p:par>
                            </p:childTnLst>
                          </p:cTn>
                        </p:par>
                        <p:par>
                          <p:cTn id="41" fill="hold">
                            <p:stCondLst>
                              <p:cond delay="2320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52"/>
                                        </p:tgtEl>
                                        <p:attrNameLst>
                                          <p:attrName>style.visibility</p:attrName>
                                        </p:attrNameLst>
                                      </p:cBhvr>
                                      <p:to>
                                        <p:strVal val="visible"/>
                                      </p:to>
                                    </p:set>
                                    <p:animEffect transition="in" filter="fade">
                                      <p:cBhvr>
                                        <p:cTn id="44" dur="2000"/>
                                        <p:tgtEl>
                                          <p:spTgt spid="52"/>
                                        </p:tgtEl>
                                      </p:cBhvr>
                                    </p:animEffect>
                                    <p:anim calcmode="lin" valueType="num">
                                      <p:cBhvr>
                                        <p:cTn id="45" dur="2000" fill="hold"/>
                                        <p:tgtEl>
                                          <p:spTgt spid="52"/>
                                        </p:tgtEl>
                                        <p:attrNameLst>
                                          <p:attrName>ppt_w</p:attrName>
                                        </p:attrNameLst>
                                      </p:cBhvr>
                                      <p:tavLst>
                                        <p:tav tm="0" fmla="#ppt_w*sin(2.5*pi*$)">
                                          <p:val>
                                            <p:fltVal val="0"/>
                                          </p:val>
                                        </p:tav>
                                        <p:tav tm="100000">
                                          <p:val>
                                            <p:fltVal val="1"/>
                                          </p:val>
                                        </p:tav>
                                      </p:tavLst>
                                    </p:anim>
                                    <p:anim calcmode="lin" valueType="num">
                                      <p:cBhvr>
                                        <p:cTn id="46" dur="2000" fill="hold"/>
                                        <p:tgtEl>
                                          <p:spTgt spid="52"/>
                                        </p:tgtEl>
                                        <p:attrNameLst>
                                          <p:attrName>ppt_h</p:attrName>
                                        </p:attrNameLst>
                                      </p:cBhvr>
                                      <p:tavLst>
                                        <p:tav tm="0">
                                          <p:val>
                                            <p:strVal val="#ppt_h"/>
                                          </p:val>
                                        </p:tav>
                                        <p:tav tm="100000">
                                          <p:val>
                                            <p:strVal val="#ppt_h"/>
                                          </p:val>
                                        </p:tav>
                                      </p:tavLst>
                                    </p:anim>
                                  </p:childTnLst>
                                </p:cTn>
                              </p:par>
                            </p:childTnLst>
                          </p:cTn>
                        </p:par>
                        <p:par>
                          <p:cTn id="47" fill="hold">
                            <p:stCondLst>
                              <p:cond delay="34400"/>
                            </p:stCondLst>
                            <p:childTnLst>
                              <p:par>
                                <p:cTn id="48" presetID="3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600" decel="100000"/>
                                        <p:tgtEl>
                                          <p:spTgt spid="6"/>
                                        </p:tgtEl>
                                      </p:cBhvr>
                                    </p:animEffect>
                                    <p:anim calcmode="lin" valueType="num">
                                      <p:cBhvr>
                                        <p:cTn id="51" dur="1600" decel="100000" fill="hold"/>
                                        <p:tgtEl>
                                          <p:spTgt spid="6"/>
                                        </p:tgtEl>
                                        <p:attrNameLst>
                                          <p:attrName>style.rotation</p:attrName>
                                        </p:attrNameLst>
                                      </p:cBhvr>
                                      <p:tavLst>
                                        <p:tav tm="0">
                                          <p:val>
                                            <p:fltVal val="-90"/>
                                          </p:val>
                                        </p:tav>
                                        <p:tav tm="100000">
                                          <p:val>
                                            <p:fltVal val="0"/>
                                          </p:val>
                                        </p:tav>
                                      </p:tavLst>
                                    </p:anim>
                                    <p:anim calcmode="lin" valueType="num">
                                      <p:cBhvr>
                                        <p:cTn id="52" dur="1600" decel="100000" fill="hold"/>
                                        <p:tgtEl>
                                          <p:spTgt spid="6"/>
                                        </p:tgtEl>
                                        <p:attrNameLst>
                                          <p:attrName>ppt_x</p:attrName>
                                        </p:attrNameLst>
                                      </p:cBhvr>
                                      <p:tavLst>
                                        <p:tav tm="0">
                                          <p:val>
                                            <p:strVal val="#ppt_x+0.4"/>
                                          </p:val>
                                        </p:tav>
                                        <p:tav tm="100000">
                                          <p:val>
                                            <p:strVal val="#ppt_x-0.05"/>
                                          </p:val>
                                        </p:tav>
                                      </p:tavLst>
                                    </p:anim>
                                    <p:anim calcmode="lin" valueType="num">
                                      <p:cBhvr>
                                        <p:cTn id="53" dur="1600" decel="100000" fill="hold"/>
                                        <p:tgtEl>
                                          <p:spTgt spid="6"/>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56" fill="hold">
                            <p:stCondLst>
                              <p:cond delay="36400"/>
                            </p:stCondLst>
                            <p:childTnLst>
                              <p:par>
                                <p:cTn id="57" presetID="10"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par>
                          <p:cTn id="60" fill="hold">
                            <p:stCondLst>
                              <p:cond delay="384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29"/>
                                        </p:tgtEl>
                                        <p:attrNameLst>
                                          <p:attrName>style.visibility</p:attrName>
                                        </p:attrNameLst>
                                      </p:cBhvr>
                                      <p:to>
                                        <p:strVal val="visible"/>
                                      </p:to>
                                    </p:set>
                                    <p:anim calcmode="lin" valueType="num">
                                      <p:cBhvr>
                                        <p:cTn id="63" dur="2000" fill="hold"/>
                                        <p:tgtEl>
                                          <p:spTgt spid="29"/>
                                        </p:tgtEl>
                                        <p:attrNameLst>
                                          <p:attrName>ppt_w</p:attrName>
                                        </p:attrNameLst>
                                      </p:cBhvr>
                                      <p:tavLst>
                                        <p:tav tm="0">
                                          <p:val>
                                            <p:fltVal val="0"/>
                                          </p:val>
                                        </p:tav>
                                        <p:tav tm="100000">
                                          <p:val>
                                            <p:strVal val="#ppt_w"/>
                                          </p:val>
                                        </p:tav>
                                      </p:tavLst>
                                    </p:anim>
                                    <p:anim calcmode="lin" valueType="num">
                                      <p:cBhvr>
                                        <p:cTn id="64" dur="2000" fill="hold"/>
                                        <p:tgtEl>
                                          <p:spTgt spid="29"/>
                                        </p:tgtEl>
                                        <p:attrNameLst>
                                          <p:attrName>ppt_h</p:attrName>
                                        </p:attrNameLst>
                                      </p:cBhvr>
                                      <p:tavLst>
                                        <p:tav tm="0">
                                          <p:val>
                                            <p:fltVal val="0"/>
                                          </p:val>
                                        </p:tav>
                                        <p:tav tm="100000">
                                          <p:val>
                                            <p:strVal val="#ppt_h"/>
                                          </p:val>
                                        </p:tav>
                                      </p:tavLst>
                                    </p:anim>
                                    <p:anim calcmode="lin" valueType="num">
                                      <p:cBhvr>
                                        <p:cTn id="65" dur="2000" fill="hold"/>
                                        <p:tgtEl>
                                          <p:spTgt spid="29"/>
                                        </p:tgtEl>
                                        <p:attrNameLst>
                                          <p:attrName>style.rotation</p:attrName>
                                        </p:attrNameLst>
                                      </p:cBhvr>
                                      <p:tavLst>
                                        <p:tav tm="0">
                                          <p:val>
                                            <p:fltVal val="90"/>
                                          </p:val>
                                        </p:tav>
                                        <p:tav tm="100000">
                                          <p:val>
                                            <p:fltVal val="0"/>
                                          </p:val>
                                        </p:tav>
                                      </p:tavLst>
                                    </p:anim>
                                    <p:animEffect transition="in" filter="fade">
                                      <p:cBhvr>
                                        <p:cTn id="66" dur="2000"/>
                                        <p:tgtEl>
                                          <p:spTgt spid="29"/>
                                        </p:tgtEl>
                                      </p:cBhvr>
                                    </p:animEffect>
                                  </p:childTnLst>
                                </p:cTn>
                              </p:par>
                            </p:childTnLst>
                          </p:cTn>
                        </p:par>
                        <p:par>
                          <p:cTn id="67" fill="hold">
                            <p:stCondLst>
                              <p:cond delay="44600"/>
                            </p:stCondLst>
                            <p:childTnLst>
                              <p:par>
                                <p:cTn id="68" presetID="30"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600" decel="100000"/>
                                        <p:tgtEl>
                                          <p:spTgt spid="7"/>
                                        </p:tgtEl>
                                      </p:cBhvr>
                                    </p:animEffect>
                                    <p:anim calcmode="lin" valueType="num">
                                      <p:cBhvr>
                                        <p:cTn id="71" dur="1600" decel="100000" fill="hold"/>
                                        <p:tgtEl>
                                          <p:spTgt spid="7"/>
                                        </p:tgtEl>
                                        <p:attrNameLst>
                                          <p:attrName>style.rotation</p:attrName>
                                        </p:attrNameLst>
                                      </p:cBhvr>
                                      <p:tavLst>
                                        <p:tav tm="0">
                                          <p:val>
                                            <p:fltVal val="-90"/>
                                          </p:val>
                                        </p:tav>
                                        <p:tav tm="100000">
                                          <p:val>
                                            <p:fltVal val="0"/>
                                          </p:val>
                                        </p:tav>
                                      </p:tavLst>
                                    </p:anim>
                                    <p:anim calcmode="lin" valueType="num">
                                      <p:cBhvr>
                                        <p:cTn id="72" dur="1600" decel="100000" fill="hold"/>
                                        <p:tgtEl>
                                          <p:spTgt spid="7"/>
                                        </p:tgtEl>
                                        <p:attrNameLst>
                                          <p:attrName>ppt_x</p:attrName>
                                        </p:attrNameLst>
                                      </p:cBhvr>
                                      <p:tavLst>
                                        <p:tav tm="0">
                                          <p:val>
                                            <p:strVal val="#ppt_x+0.4"/>
                                          </p:val>
                                        </p:tav>
                                        <p:tav tm="100000">
                                          <p:val>
                                            <p:strVal val="#ppt_x-0.05"/>
                                          </p:val>
                                        </p:tav>
                                      </p:tavLst>
                                    </p:anim>
                                    <p:anim calcmode="lin" valueType="num">
                                      <p:cBhvr>
                                        <p:cTn id="73" dur="1600" decel="100000" fill="hold"/>
                                        <p:tgtEl>
                                          <p:spTgt spid="7"/>
                                        </p:tgtEl>
                                        <p:attrNameLst>
                                          <p:attrName>ppt_y</p:attrName>
                                        </p:attrNameLst>
                                      </p:cBhvr>
                                      <p:tavLst>
                                        <p:tav tm="0">
                                          <p:val>
                                            <p:strVal val="#ppt_y-0.4"/>
                                          </p:val>
                                        </p:tav>
                                        <p:tav tm="100000">
                                          <p:val>
                                            <p:strVal val="#ppt_y+0.1"/>
                                          </p:val>
                                        </p:tav>
                                      </p:tavLst>
                                    </p:anim>
                                    <p:anim calcmode="lin" valueType="num">
                                      <p:cBhvr>
                                        <p:cTn id="74" dur="400" accel="100000" fill="hold">
                                          <p:stCondLst>
                                            <p:cond delay="1600"/>
                                          </p:stCondLst>
                                        </p:cTn>
                                        <p:tgtEl>
                                          <p:spTgt spid="7"/>
                                        </p:tgtEl>
                                        <p:attrNameLst>
                                          <p:attrName>ppt_x</p:attrName>
                                        </p:attrNameLst>
                                      </p:cBhvr>
                                      <p:tavLst>
                                        <p:tav tm="0">
                                          <p:val>
                                            <p:strVal val="#ppt_x-0.05"/>
                                          </p:val>
                                        </p:tav>
                                        <p:tav tm="100000">
                                          <p:val>
                                            <p:strVal val="#ppt_x"/>
                                          </p:val>
                                        </p:tav>
                                      </p:tavLst>
                                    </p:anim>
                                    <p:anim calcmode="lin" valueType="num">
                                      <p:cBhvr>
                                        <p:cTn id="75" dur="400" accel="100000" fill="hold">
                                          <p:stCondLst>
                                            <p:cond delay="1600"/>
                                          </p:stCondLst>
                                        </p:cTn>
                                        <p:tgtEl>
                                          <p:spTgt spid="7"/>
                                        </p:tgtEl>
                                        <p:attrNameLst>
                                          <p:attrName>ppt_y</p:attrName>
                                        </p:attrNameLst>
                                      </p:cBhvr>
                                      <p:tavLst>
                                        <p:tav tm="0">
                                          <p:val>
                                            <p:strVal val="#ppt_y+0.1"/>
                                          </p:val>
                                        </p:tav>
                                        <p:tav tm="100000">
                                          <p:val>
                                            <p:strVal val="#ppt_y"/>
                                          </p:val>
                                        </p:tav>
                                      </p:tavLst>
                                    </p:anim>
                                  </p:childTnLst>
                                </p:cTn>
                              </p:par>
                            </p:childTnLst>
                          </p:cTn>
                        </p:par>
                        <p:par>
                          <p:cTn id="76" fill="hold">
                            <p:stCondLst>
                              <p:cond delay="46600"/>
                            </p:stCondLst>
                            <p:childTnLst>
                              <p:par>
                                <p:cTn id="77" presetID="10"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000"/>
                                        <p:tgtEl>
                                          <p:spTgt spid="20"/>
                                        </p:tgtEl>
                                      </p:cBhvr>
                                    </p:animEffect>
                                  </p:childTnLst>
                                </p:cTn>
                              </p:par>
                            </p:childTnLst>
                          </p:cTn>
                        </p:par>
                        <p:par>
                          <p:cTn id="80" fill="hold">
                            <p:stCondLst>
                              <p:cond delay="48600"/>
                            </p:stCondLst>
                            <p:childTnLst>
                              <p:par>
                                <p:cTn id="81" presetID="31" presetClass="entr" presetSubtype="0" fill="hold" grpId="0" nodeType="afterEffect">
                                  <p:stCondLst>
                                    <p:cond delay="0"/>
                                  </p:stCondLst>
                                  <p:iterate type="lt">
                                    <p:tmPct val="5000"/>
                                  </p:iterate>
                                  <p:childTnLst>
                                    <p:set>
                                      <p:cBhvr>
                                        <p:cTn id="82" dur="1" fill="hold">
                                          <p:stCondLst>
                                            <p:cond delay="0"/>
                                          </p:stCondLst>
                                        </p:cTn>
                                        <p:tgtEl>
                                          <p:spTgt spid="51"/>
                                        </p:tgtEl>
                                        <p:attrNameLst>
                                          <p:attrName>style.visibility</p:attrName>
                                        </p:attrNameLst>
                                      </p:cBhvr>
                                      <p:to>
                                        <p:strVal val="visible"/>
                                      </p:to>
                                    </p:set>
                                    <p:anim calcmode="lin" valueType="num">
                                      <p:cBhvr>
                                        <p:cTn id="83" dur="2000" fill="hold"/>
                                        <p:tgtEl>
                                          <p:spTgt spid="51"/>
                                        </p:tgtEl>
                                        <p:attrNameLst>
                                          <p:attrName>ppt_w</p:attrName>
                                        </p:attrNameLst>
                                      </p:cBhvr>
                                      <p:tavLst>
                                        <p:tav tm="0">
                                          <p:val>
                                            <p:fltVal val="0"/>
                                          </p:val>
                                        </p:tav>
                                        <p:tav tm="100000">
                                          <p:val>
                                            <p:strVal val="#ppt_w"/>
                                          </p:val>
                                        </p:tav>
                                      </p:tavLst>
                                    </p:anim>
                                    <p:anim calcmode="lin" valueType="num">
                                      <p:cBhvr>
                                        <p:cTn id="84" dur="2000" fill="hold"/>
                                        <p:tgtEl>
                                          <p:spTgt spid="51"/>
                                        </p:tgtEl>
                                        <p:attrNameLst>
                                          <p:attrName>ppt_h</p:attrName>
                                        </p:attrNameLst>
                                      </p:cBhvr>
                                      <p:tavLst>
                                        <p:tav tm="0">
                                          <p:val>
                                            <p:fltVal val="0"/>
                                          </p:val>
                                        </p:tav>
                                        <p:tav tm="100000">
                                          <p:val>
                                            <p:strVal val="#ppt_h"/>
                                          </p:val>
                                        </p:tav>
                                      </p:tavLst>
                                    </p:anim>
                                    <p:anim calcmode="lin" valueType="num">
                                      <p:cBhvr>
                                        <p:cTn id="85" dur="2000" fill="hold"/>
                                        <p:tgtEl>
                                          <p:spTgt spid="51"/>
                                        </p:tgtEl>
                                        <p:attrNameLst>
                                          <p:attrName>style.rotation</p:attrName>
                                        </p:attrNameLst>
                                      </p:cBhvr>
                                      <p:tavLst>
                                        <p:tav tm="0">
                                          <p:val>
                                            <p:fltVal val="90"/>
                                          </p:val>
                                        </p:tav>
                                        <p:tav tm="100000">
                                          <p:val>
                                            <p:fltVal val="0"/>
                                          </p:val>
                                        </p:tav>
                                      </p:tavLst>
                                    </p:anim>
                                    <p:animEffect transition="in" filter="fade">
                                      <p:cBhvr>
                                        <p:cTn id="86"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28" grpId="0"/>
      <p:bldP spid="29" grpId="0"/>
      <p:bldP spid="51" grpId="0"/>
      <p:bldP spid="5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pic>
        <p:nvPicPr>
          <p:cNvPr id="74760" name="Picture 8" descr="ver detalles"/>
          <p:cNvPicPr>
            <a:picLocks noChangeAspect="1" noChangeArrowheads="1"/>
          </p:cNvPicPr>
          <p:nvPr/>
        </p:nvPicPr>
        <p:blipFill>
          <a:blip r:embed="rId2" cstate="print"/>
          <a:srcRect l="11812"/>
          <a:stretch>
            <a:fillRect/>
          </a:stretch>
        </p:blipFill>
        <p:spPr bwMode="auto">
          <a:xfrm>
            <a:off x="5364088" y="3356992"/>
            <a:ext cx="1612776" cy="1828800"/>
          </a:xfrm>
          <a:prstGeom prst="rect">
            <a:avLst/>
          </a:prstGeom>
          <a:noFill/>
        </p:spPr>
      </p:pic>
      <p:sp>
        <p:nvSpPr>
          <p:cNvPr id="3" name="2 Marcador de contenido"/>
          <p:cNvSpPr>
            <a:spLocks noGrp="1"/>
          </p:cNvSpPr>
          <p:nvPr>
            <p:ph idx="1"/>
          </p:nvPr>
        </p:nvSpPr>
        <p:spPr>
          <a:xfrm>
            <a:off x="467544" y="1484785"/>
            <a:ext cx="8229600" cy="2448271"/>
          </a:xfrm>
        </p:spPr>
        <p:txBody>
          <a:bodyPr>
            <a:normAutofit fontScale="55000" lnSpcReduction="20000"/>
          </a:bodyPr>
          <a:lstStyle/>
          <a:p>
            <a:r>
              <a:rPr lang="es-MX" dirty="0" smtClean="0"/>
              <a:t>Así como todos tenemos ciertas condiciones favorables para crear, también tenemos potenciales bloqueos de diferente naturaleza: sociales, culturales y emocionales. Por ejemplo, temor al fracaso, ser muy conscientes del posible impacto negativo de una innovación, no querer equivocarnos, temor al riesgo, miedo al ridículo. Ser conscientes de ello representa un paso importante para vencer estas dificultades. </a:t>
            </a:r>
          </a:p>
          <a:p>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pic>
        <p:nvPicPr>
          <p:cNvPr id="74754" name="Picture 2" descr="ClipArt"/>
          <p:cNvPicPr>
            <a:picLocks noChangeAspect="1" noChangeArrowheads="1"/>
          </p:cNvPicPr>
          <p:nvPr/>
        </p:nvPicPr>
        <p:blipFill>
          <a:blip r:embed="rId3" cstate="print"/>
          <a:srcRect r="5972"/>
          <a:stretch>
            <a:fillRect/>
          </a:stretch>
        </p:blipFill>
        <p:spPr bwMode="auto">
          <a:xfrm>
            <a:off x="3707904" y="4509120"/>
            <a:ext cx="1584176" cy="1684784"/>
          </a:xfrm>
          <a:prstGeom prst="rect">
            <a:avLst/>
          </a:prstGeom>
          <a:noFill/>
        </p:spPr>
      </p:pic>
      <p:pic>
        <p:nvPicPr>
          <p:cNvPr id="74756" name="Picture 4" descr="aullar,comunicaciones,denigrante,disgustado,ejecutivos,emociones,enfadado,enojado,gritar,hombres,hombres de negocios,metáforas,negocios,personas,sentimientos"/>
          <p:cNvPicPr>
            <a:picLocks noChangeAspect="1" noChangeArrowheads="1"/>
          </p:cNvPicPr>
          <p:nvPr/>
        </p:nvPicPr>
        <p:blipFill>
          <a:blip r:embed="rId4" cstate="print"/>
          <a:srcRect/>
          <a:stretch>
            <a:fillRect/>
          </a:stretch>
        </p:blipFill>
        <p:spPr bwMode="auto">
          <a:xfrm>
            <a:off x="1835696" y="3717032"/>
            <a:ext cx="1655465" cy="1655465"/>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sp>
        <p:nvSpPr>
          <p:cNvPr id="3" name="2 Marcador de contenido"/>
          <p:cNvSpPr>
            <a:spLocks noGrp="1"/>
          </p:cNvSpPr>
          <p:nvPr>
            <p:ph idx="1"/>
          </p:nvPr>
        </p:nvSpPr>
        <p:spPr>
          <a:xfrm>
            <a:off x="467544" y="1340768"/>
            <a:ext cx="8229600" cy="4680519"/>
          </a:xfrm>
        </p:spPr>
        <p:txBody>
          <a:bodyPr>
            <a:normAutofit fontScale="47500" lnSpcReduction="20000"/>
          </a:bodyPr>
          <a:lstStyle/>
          <a:p>
            <a:r>
              <a:rPr lang="es-MX" sz="3800" dirty="0" smtClean="0"/>
              <a:t>Ahora bien, sabiendo lo que facilita y lo que frena la creatividad, veamos los pasos naturales que se producen en nosotros al generar una idea innovadora.</a:t>
            </a:r>
          </a:p>
          <a:p>
            <a:endParaRPr lang="es-MX" sz="3800" dirty="0" smtClean="0"/>
          </a:p>
          <a:p>
            <a:pPr lvl="1">
              <a:buNone/>
            </a:pPr>
            <a:r>
              <a:rPr lang="es-MX" sz="3400" b="1" dirty="0" smtClean="0"/>
              <a:t>1. Recolección de antecedentes o información</a:t>
            </a:r>
            <a:r>
              <a:rPr lang="es-MX" sz="3400" dirty="0" smtClean="0"/>
              <a:t>: Nos “hacemos” de la situación o problema.</a:t>
            </a:r>
          </a:p>
          <a:p>
            <a:pPr lvl="1">
              <a:buNone/>
            </a:pPr>
            <a:r>
              <a:rPr lang="es-MX" sz="3400" b="1" dirty="0" smtClean="0"/>
              <a:t>2. Maduración de posibles alternativas, en forma racional y analítica</a:t>
            </a:r>
            <a:r>
              <a:rPr lang="es-MX" sz="3400" dirty="0" smtClean="0"/>
              <a:t>: Nos interesa el tema.</a:t>
            </a:r>
          </a:p>
          <a:p>
            <a:pPr lvl="1">
              <a:buNone/>
            </a:pPr>
            <a:r>
              <a:rPr lang="es-MX" sz="3400" b="1" dirty="0" smtClean="0"/>
              <a:t>3. Incubación inconsciente</a:t>
            </a:r>
            <a:r>
              <a:rPr lang="es-MX" sz="3400" dirty="0" smtClean="0"/>
              <a:t>: Al relajarnos, alejarnos de la problemática o dormir, nuestro organismo –sin nuestro permiso– sigue elaborando posibilidades. Nos “persigue” el tema.</a:t>
            </a:r>
          </a:p>
          <a:p>
            <a:pPr lvl="1">
              <a:buNone/>
            </a:pPr>
            <a:r>
              <a:rPr lang="es-MX" sz="3400" b="1" dirty="0" smtClean="0"/>
              <a:t>4. Inspiración</a:t>
            </a:r>
            <a:r>
              <a:rPr lang="es-MX" sz="3400" dirty="0" smtClean="0"/>
              <a:t>: Surge una idea que nos resulta atractiva, que nos emociona. Se nos “prende el foco”.</a:t>
            </a:r>
          </a:p>
          <a:p>
            <a:pPr lvl="1">
              <a:buNone/>
            </a:pPr>
            <a:r>
              <a:rPr lang="es-MX" sz="3400" b="1" dirty="0" smtClean="0"/>
              <a:t>5. Configuración final</a:t>
            </a:r>
            <a:r>
              <a:rPr lang="es-MX" sz="3400" dirty="0" smtClean="0"/>
              <a:t>: Pulimos nuestra idea en función de la realidad práctica. Esa idea será, seguramente, la combinación de elementos ya conocidos y aportes nuevos. “Aterrizamos”.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
        <p:nvSpPr>
          <p:cNvPr id="5" name="2 Marcador de contenido"/>
          <p:cNvSpPr>
            <a:spLocks noGrp="1"/>
          </p:cNvSpPr>
          <p:nvPr>
            <p:ph idx="1"/>
          </p:nvPr>
        </p:nvSpPr>
        <p:spPr/>
        <p:txBody>
          <a:bodyPr>
            <a:normAutofit/>
          </a:bodyPr>
          <a:lstStyle/>
          <a:p>
            <a:pPr algn="just">
              <a:buNone/>
            </a:pPr>
            <a:r>
              <a:rPr lang="es-MX" sz="2400" dirty="0" smtClean="0"/>
              <a:t>Descripción de la actividad</a:t>
            </a:r>
          </a:p>
          <a:p>
            <a:pPr algn="just">
              <a:buNone/>
            </a:pPr>
            <a:r>
              <a:rPr lang="es-MX" sz="2000" dirty="0" smtClean="0"/>
              <a:t> </a:t>
            </a:r>
          </a:p>
          <a:p>
            <a:r>
              <a:rPr lang="es-MX" sz="2000" dirty="0" smtClean="0"/>
              <a:t>Para llevar a cabo el ejercicio, los participantes se agruparán y enfrentarán la necesidad de sugerir ideas innovadoras para disminuir los accidentes de tránsito. Partirán de una situación ya dada, en otro país (Argentina), donde las condiciones son diferentes. Este elemento hace atractivo el ejercicio en función de las adaptaciones que pueden imaginar, o bien, porque puede generar ideas nuevas que respondan a la realidad propia.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1" end="1"/>
                                            </p:txEl>
                                          </p:spTgt>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 me prendió el foco</a:t>
            </a:r>
            <a:r>
              <a:rPr lang="es-MX" cap="all" dirty="0" smtClean="0"/>
              <a:t/>
            </a:r>
            <a:br>
              <a:rPr lang="es-MX" cap="all"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94122"/>
          </a:xfrm>
        </p:spPr>
        <p:txBody>
          <a:bodyPr/>
          <a:lstStyle/>
          <a:p>
            <a:r>
              <a:rPr lang="es-MX" dirty="0" smtClean="0"/>
              <a:t>Se me prendió el foco</a:t>
            </a:r>
            <a:r>
              <a:rPr lang="es-MX" cap="all" dirty="0" smtClean="0"/>
              <a:t/>
            </a:r>
            <a:br>
              <a:rPr lang="es-MX" cap="all"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r"/>
            <a:r>
              <a:rPr lang="es-MX" dirty="0" smtClean="0"/>
              <a:t/>
            </a:r>
            <a:br>
              <a:rPr lang="es-MX" dirty="0" smtClean="0"/>
            </a:br>
            <a:r>
              <a:rPr lang="es-MX" dirty="0" smtClean="0"/>
              <a:t>ME PONGO EL SOMBRERO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sp>
        <p:nvSpPr>
          <p:cNvPr id="7"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CREATIVIDAD   </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dirty="0" smtClean="0"/>
              <a:t>ME PONGO EL SOMBRERO</a:t>
            </a:r>
            <a:endParaRPr lang="es-MX" dirty="0"/>
          </a:p>
        </p:txBody>
      </p:sp>
      <p:sp>
        <p:nvSpPr>
          <p:cNvPr id="6" name="5 Marcador de contenido"/>
          <p:cNvSpPr>
            <a:spLocks noGrp="1"/>
          </p:cNvSpPr>
          <p:nvPr>
            <p:ph idx="1"/>
          </p:nvPr>
        </p:nvSpPr>
        <p:spPr/>
        <p:txBody>
          <a:bodyPr/>
          <a:lstStyle/>
          <a:p>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sp>
        <p:nvSpPr>
          <p:cNvPr id="8" name="2 Marcador de contenido"/>
          <p:cNvSpPr txBox="1">
            <a:spLocks/>
          </p:cNvSpPr>
          <p:nvPr/>
        </p:nvSpPr>
        <p:spPr>
          <a:xfrm>
            <a:off x="539552" y="1412776"/>
            <a:ext cx="8229600" cy="4741987"/>
          </a:xfrm>
          <a:prstGeom prst="rect">
            <a:avLst/>
          </a:prstGeom>
        </p:spPr>
        <p:txBody>
          <a:bodyPr vert="horz" lIns="91440" tIns="45720" rIns="91440" bIns="45720" rtlCol="0">
            <a:normAutofit fontScale="55000" lnSpcReduction="20000"/>
          </a:bodyPr>
          <a:lstStyle/>
          <a:p>
            <a:pPr marL="342900" indent="-342900" algn="just">
              <a:lnSpc>
                <a:spcPct val="150000"/>
              </a:lnSpc>
              <a:spcBef>
                <a:spcPct val="20000"/>
              </a:spcBef>
              <a:buFont typeface="Arial" pitchFamily="34" charset="0"/>
              <a:buChar char="•"/>
            </a:pPr>
            <a:r>
              <a:rPr kumimoji="0" lang="es-MX" sz="3200" b="0" i="0" u="none" strike="noStrike" kern="1200" cap="none" spc="0" normalizeH="0" baseline="0" noProof="0" dirty="0" smtClean="0">
                <a:ln>
                  <a:noFill/>
                </a:ln>
                <a:solidFill>
                  <a:schemeClr val="tx2">
                    <a:lumMod val="50000"/>
                  </a:schemeClr>
                </a:solidFill>
                <a:effectLst/>
                <a:uLnTx/>
                <a:uFillTx/>
                <a:latin typeface="+mn-lt"/>
                <a:ea typeface="+mn-ea"/>
                <a:cs typeface="+mn-cs"/>
              </a:rPr>
              <a:t>El </a:t>
            </a:r>
            <a:r>
              <a:rPr kumimoji="0" lang="es-MX" sz="3200" b="1" i="0" u="none" strike="noStrike" kern="1200" cap="none" spc="0" normalizeH="0" baseline="0" noProof="0" dirty="0" smtClean="0">
                <a:ln>
                  <a:noFill/>
                </a:ln>
                <a:solidFill>
                  <a:schemeClr val="tx2">
                    <a:lumMod val="50000"/>
                  </a:schemeClr>
                </a:solidFill>
                <a:effectLst/>
                <a:uLnTx/>
                <a:uFillTx/>
                <a:latin typeface="+mn-lt"/>
                <a:ea typeface="+mn-ea"/>
                <a:cs typeface="+mn-cs"/>
              </a:rPr>
              <a:t>objetivo</a:t>
            </a:r>
            <a:r>
              <a:rPr kumimoji="0" lang="es-MX" sz="3200" b="0" i="0" u="none" strike="noStrike" kern="1200" cap="none" spc="0" normalizeH="0" baseline="0" noProof="0" dirty="0" smtClean="0">
                <a:ln>
                  <a:noFill/>
                </a:ln>
                <a:solidFill>
                  <a:schemeClr val="tx2">
                    <a:lumMod val="50000"/>
                  </a:schemeClr>
                </a:solidFill>
                <a:effectLst/>
                <a:uLnTx/>
                <a:uFillTx/>
                <a:latin typeface="+mn-lt"/>
                <a:ea typeface="+mn-ea"/>
                <a:cs typeface="+mn-cs"/>
              </a:rPr>
              <a:t> de la actividad es </a:t>
            </a:r>
            <a:r>
              <a:rPr lang="es-MX" sz="3200" dirty="0" smtClean="0"/>
              <a:t>pone a los participantes ante la evidencia de que todas las situaciones pueden verse desde distintos ángulos y que la flexibilidad para ampliar la mirada es en sí una forma de creatividad. </a:t>
            </a:r>
            <a:r>
              <a:rPr kumimoji="0" lang="es-MX" sz="3200" b="0" i="0" u="none" strike="noStrike" kern="1200" cap="none" spc="0" normalizeH="0" baseline="0" noProof="0" dirty="0" smtClean="0">
                <a:ln>
                  <a:noFill/>
                </a:ln>
                <a:solidFill>
                  <a:schemeClr val="tx2">
                    <a:lumMod val="50000"/>
                  </a:schemeClr>
                </a:solidFill>
                <a:effectLst/>
                <a:uLnTx/>
                <a:uFillTx/>
                <a:latin typeface="+mn-lt"/>
                <a:ea typeface="+mn-ea"/>
                <a:cs typeface="+mn-cs"/>
              </a:rPr>
              <a:t>Para ello, los aprendizajes esperados son:</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lvl="1" indent="-285750" algn="just">
              <a:lnSpc>
                <a:spcPct val="150000"/>
              </a:lnSpc>
              <a:spcBef>
                <a:spcPct val="20000"/>
              </a:spcBef>
              <a:buFont typeface="Arial" pitchFamily="34" charset="0"/>
              <a:buChar char="–"/>
            </a:pPr>
            <a:r>
              <a:rPr kumimoji="0" lang="es-MX" sz="2900" b="1" i="0" u="sng" strike="noStrike" kern="1200" cap="none" spc="0" normalizeH="0" baseline="0" noProof="0" dirty="0" smtClean="0">
                <a:ln>
                  <a:noFill/>
                </a:ln>
                <a:solidFill>
                  <a:schemeClr val="tx2">
                    <a:lumMod val="50000"/>
                  </a:schemeClr>
                </a:solidFill>
                <a:effectLst/>
                <a:uLnTx/>
                <a:uFillTx/>
                <a:latin typeface="+mn-lt"/>
                <a:ea typeface="+mn-ea"/>
                <a:cs typeface="+mn-cs"/>
              </a:rPr>
              <a:t>Conocimiento</a:t>
            </a:r>
            <a:r>
              <a:rPr kumimoji="0" lang="es-MX" sz="2900" b="1" i="0" u="none" strike="noStrike" kern="1200" cap="none" spc="0" normalizeH="0" baseline="0" noProof="0" dirty="0" smtClean="0">
                <a:ln>
                  <a:noFill/>
                </a:ln>
                <a:solidFill>
                  <a:schemeClr val="tx2">
                    <a:lumMod val="50000"/>
                  </a:schemeClr>
                </a:solidFill>
                <a:effectLst/>
                <a:uLnTx/>
                <a:uFillTx/>
                <a:latin typeface="+mn-lt"/>
                <a:ea typeface="+mn-ea"/>
                <a:cs typeface="+mn-cs"/>
              </a:rPr>
              <a:t>: </a:t>
            </a:r>
            <a:r>
              <a:rPr lang="es-MX" sz="2900" dirty="0" smtClean="0">
                <a:solidFill>
                  <a:schemeClr val="dk1"/>
                </a:solidFill>
              </a:rPr>
              <a:t>Conocer algunas técnicas que favorecen la capacidad creativa.</a:t>
            </a:r>
          </a:p>
          <a:p>
            <a:pPr marL="742950" marR="0" lvl="1" indent="-28575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29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marR="0" lvl="1" indent="-28575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2900" b="1" i="0" u="sng"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lvl="1" indent="-285750" algn="just">
              <a:lnSpc>
                <a:spcPct val="150000"/>
              </a:lnSpc>
              <a:spcBef>
                <a:spcPct val="20000"/>
              </a:spcBef>
              <a:buFont typeface="Arial" pitchFamily="34" charset="0"/>
              <a:buChar char="–"/>
            </a:pPr>
            <a:r>
              <a:rPr lang="es-MX" sz="2900" b="1" u="sng" dirty="0" smtClean="0">
                <a:solidFill>
                  <a:schemeClr val="tx2">
                    <a:lumMod val="50000"/>
                  </a:schemeClr>
                </a:solidFill>
              </a:rPr>
              <a:t>Habilidad: </a:t>
            </a:r>
            <a:r>
              <a:rPr lang="es-MX" sz="2900" dirty="0" smtClean="0">
                <a:solidFill>
                  <a:schemeClr val="tx2">
                    <a:lumMod val="50000"/>
                  </a:schemeClr>
                </a:solidFill>
              </a:rPr>
              <a:t>Desarrollar agilidad mental para generar situaciones nuevas.</a:t>
            </a:r>
          </a:p>
          <a:p>
            <a:pPr marL="742950" lvl="1" indent="-285750" algn="just">
              <a:lnSpc>
                <a:spcPct val="150000"/>
              </a:lnSpc>
              <a:spcBef>
                <a:spcPct val="20000"/>
              </a:spcBef>
              <a:buFont typeface="Arial" pitchFamily="34" charset="0"/>
              <a:buChar char="–"/>
            </a:pPr>
            <a:endParaRPr kumimoji="0" lang="es-MX" sz="29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marR="0" lvl="1" indent="-28575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2900" b="1" i="0" u="sng"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lvl="1" indent="-285750" algn="just">
              <a:lnSpc>
                <a:spcPct val="150000"/>
              </a:lnSpc>
              <a:spcBef>
                <a:spcPct val="20000"/>
              </a:spcBef>
              <a:buFont typeface="Arial" pitchFamily="34" charset="0"/>
              <a:buChar char="–"/>
            </a:pPr>
            <a:r>
              <a:rPr kumimoji="0" lang="es-MX" sz="2900" b="1" i="0" u="sng" strike="noStrike" kern="1200" cap="none" spc="0" normalizeH="0" baseline="0" noProof="0" dirty="0" smtClean="0">
                <a:ln>
                  <a:noFill/>
                </a:ln>
                <a:solidFill>
                  <a:schemeClr val="tx2">
                    <a:lumMod val="50000"/>
                  </a:schemeClr>
                </a:solidFill>
                <a:effectLst/>
                <a:uLnTx/>
                <a:uFillTx/>
                <a:latin typeface="+mn-lt"/>
                <a:ea typeface="+mn-ea"/>
                <a:cs typeface="+mn-cs"/>
              </a:rPr>
              <a:t>Actitud</a:t>
            </a:r>
            <a:r>
              <a:rPr kumimoji="0" lang="es-MX" sz="2900" b="1" i="0" u="none" strike="noStrike" kern="1200" cap="none" spc="0" normalizeH="0" baseline="0" noProof="0" dirty="0" smtClean="0">
                <a:ln>
                  <a:noFill/>
                </a:ln>
                <a:solidFill>
                  <a:schemeClr val="tx2">
                    <a:lumMod val="50000"/>
                  </a:schemeClr>
                </a:solidFill>
                <a:effectLst/>
                <a:uLnTx/>
                <a:uFillTx/>
                <a:latin typeface="+mn-lt"/>
                <a:ea typeface="+mn-ea"/>
                <a:cs typeface="+mn-cs"/>
              </a:rPr>
              <a:t>: </a:t>
            </a:r>
            <a:r>
              <a:rPr lang="es-MX" sz="2900" dirty="0" smtClean="0">
                <a:solidFill>
                  <a:schemeClr val="dk1"/>
                </a:solidFill>
              </a:rPr>
              <a:t>Predisponerse a buscar soluciones innovadoras.</a:t>
            </a:r>
          </a:p>
          <a:p>
            <a:pPr marL="742950" marR="0" lvl="1" indent="-28575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2800" b="1" i="0" u="sng" strike="noStrike" kern="1200" cap="none" spc="0" normalizeH="0" baseline="0" noProof="0" dirty="0" smtClean="0">
              <a:ln>
                <a:noFill/>
              </a:ln>
              <a:solidFill>
                <a:schemeClr val="tx2">
                  <a:lumMod val="50000"/>
                </a:schemeClr>
              </a:solidFill>
              <a:effectLst/>
              <a:uLnTx/>
              <a:uFillTx/>
              <a:latin typeface="+mn-lt"/>
              <a:ea typeface="+mn-ea"/>
              <a:cs typeface="+mn-cs"/>
            </a:endParaRP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8">
                                            <p:txEl>
                                              <p:pRg st="0" end="0"/>
                                            </p:txEl>
                                          </p:spTgt>
                                        </p:tgtEl>
                                      </p:cBhvr>
                                    </p:animEffect>
                                  </p:childTnLst>
                                </p:cTn>
                              </p:par>
                            </p:childTnLst>
                          </p:cTn>
                        </p:par>
                        <p:par>
                          <p:cTn id="12" fill="hold">
                            <p:stCondLst>
                              <p:cond delay="22800"/>
                            </p:stCondLst>
                            <p:childTnLst>
                              <p:par>
                                <p:cTn id="13" presetID="29"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p:cTn id="15" dur="2000" fill="hold"/>
                                        <p:tgtEl>
                                          <p:spTgt spid="8">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8">
                                            <p:txEl>
                                              <p:pRg st="2" end="2"/>
                                            </p:txEl>
                                          </p:spTgt>
                                        </p:tgtEl>
                                      </p:cBhvr>
                                    </p:animEffect>
                                  </p:childTnLst>
                                </p:cTn>
                              </p:par>
                            </p:childTnLst>
                          </p:cTn>
                        </p:par>
                        <p:par>
                          <p:cTn id="18" fill="hold">
                            <p:stCondLst>
                              <p:cond delay="24800"/>
                            </p:stCondLst>
                            <p:childTnLst>
                              <p:par>
                                <p:cTn id="19" presetID="29" presetClass="entr" presetSubtype="0" fill="hold" nodeType="after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anim calcmode="lin" valueType="num">
                                      <p:cBhvr>
                                        <p:cTn id="21" dur="2000" fill="hold"/>
                                        <p:tgtEl>
                                          <p:spTgt spid="8">
                                            <p:txEl>
                                              <p:pRg st="5" end="5"/>
                                            </p:txEl>
                                          </p:spTgt>
                                        </p:tgtEl>
                                        <p:attrNameLst>
                                          <p:attrName>ppt_x</p:attrName>
                                        </p:attrNameLst>
                                      </p:cBhvr>
                                      <p:tavLst>
                                        <p:tav tm="0">
                                          <p:val>
                                            <p:strVal val="#ppt_x-.2"/>
                                          </p:val>
                                        </p:tav>
                                        <p:tav tm="100000">
                                          <p:val>
                                            <p:strVal val="#ppt_x"/>
                                          </p:val>
                                        </p:tav>
                                      </p:tavLst>
                                    </p:anim>
                                    <p:anim calcmode="lin" valueType="num">
                                      <p:cBhvr>
                                        <p:cTn id="22" dur="2000" fill="hold"/>
                                        <p:tgtEl>
                                          <p:spTgt spid="8">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8">
                                            <p:txEl>
                                              <p:pRg st="5" end="5"/>
                                            </p:txEl>
                                          </p:spTgt>
                                        </p:tgtEl>
                                      </p:cBhvr>
                                    </p:animEffect>
                                  </p:childTnLst>
                                </p:cTn>
                              </p:par>
                            </p:childTnLst>
                          </p:cTn>
                        </p:par>
                        <p:par>
                          <p:cTn id="24" fill="hold">
                            <p:stCondLst>
                              <p:cond delay="26800"/>
                            </p:stCondLst>
                            <p:childTnLst>
                              <p:par>
                                <p:cTn id="25" presetID="29" presetClass="entr" presetSubtype="0" fill="hold" nodeType="afterEffect">
                                  <p:stCondLst>
                                    <p:cond delay="0"/>
                                  </p:stCondLst>
                                  <p:childTnLst>
                                    <p:set>
                                      <p:cBhvr>
                                        <p:cTn id="26" dur="1" fill="hold">
                                          <p:stCondLst>
                                            <p:cond delay="0"/>
                                          </p:stCondLst>
                                        </p:cTn>
                                        <p:tgtEl>
                                          <p:spTgt spid="8">
                                            <p:txEl>
                                              <p:pRg st="8" end="8"/>
                                            </p:txEl>
                                          </p:spTgt>
                                        </p:tgtEl>
                                        <p:attrNameLst>
                                          <p:attrName>style.visibility</p:attrName>
                                        </p:attrNameLst>
                                      </p:cBhvr>
                                      <p:to>
                                        <p:strVal val="visible"/>
                                      </p:to>
                                    </p:set>
                                    <p:anim calcmode="lin" valueType="num">
                                      <p:cBhvr>
                                        <p:cTn id="27" dur="2000" fill="hold"/>
                                        <p:tgtEl>
                                          <p:spTgt spid="8">
                                            <p:txEl>
                                              <p:pRg st="8" end="8"/>
                                            </p:txEl>
                                          </p:spTgt>
                                        </p:tgtEl>
                                        <p:attrNameLst>
                                          <p:attrName>ppt_x</p:attrName>
                                        </p:attrNameLst>
                                      </p:cBhvr>
                                      <p:tavLst>
                                        <p:tav tm="0">
                                          <p:val>
                                            <p:strVal val="#ppt_x-.2"/>
                                          </p:val>
                                        </p:tav>
                                        <p:tav tm="100000">
                                          <p:val>
                                            <p:strVal val="#ppt_x"/>
                                          </p:val>
                                        </p:tav>
                                      </p:tavLst>
                                    </p:anim>
                                    <p:anim calcmode="lin" valueType="num">
                                      <p:cBhvr>
                                        <p:cTn id="28" dur="2000" fill="hold"/>
                                        <p:tgtEl>
                                          <p:spTgt spid="8">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3" name="2 Marcador de contenido"/>
          <p:cNvSpPr>
            <a:spLocks noGrp="1"/>
          </p:cNvSpPr>
          <p:nvPr>
            <p:ph idx="1"/>
          </p:nvPr>
        </p:nvSpPr>
        <p:spPr>
          <a:xfrm>
            <a:off x="467544" y="1340768"/>
            <a:ext cx="8229600" cy="3024336"/>
          </a:xfrm>
        </p:spPr>
        <p:txBody>
          <a:bodyPr>
            <a:normAutofit fontScale="70000" lnSpcReduction="20000"/>
          </a:bodyPr>
          <a:lstStyle/>
          <a:p>
            <a:r>
              <a:rPr lang="es-MX" dirty="0" smtClean="0"/>
              <a:t>Nuestro cerebro está dividido en cuadrantes, cada uno de los cuales tiene diferentes funciones y habilidades. Todos tenemos capacidades múltiples, aunque con distintos grados de desarrollo, cuya base se aloja en sitios específicos que pueden ser estimulados. </a:t>
            </a:r>
          </a:p>
          <a:p>
            <a:pPr>
              <a:buNone/>
            </a:pPr>
            <a:r>
              <a:rPr lang="es-MX" dirty="0" smtClean="0"/>
              <a:t> </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pic>
        <p:nvPicPr>
          <p:cNvPr id="6" name="Picture 2" descr="http://www.mgt.com.mx/MGT/imagenes/docs/proceso_analitico.JPG"/>
          <p:cNvPicPr>
            <a:picLocks noChangeAspect="1" noChangeArrowheads="1"/>
          </p:cNvPicPr>
          <p:nvPr/>
        </p:nvPicPr>
        <p:blipFill>
          <a:blip r:embed="rId2" cstate="print"/>
          <a:srcRect/>
          <a:stretch>
            <a:fillRect/>
          </a:stretch>
        </p:blipFill>
        <p:spPr bwMode="auto">
          <a:xfrm>
            <a:off x="2634330" y="3212976"/>
            <a:ext cx="4529958" cy="3114346"/>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graphicFrame>
        <p:nvGraphicFramePr>
          <p:cNvPr id="10" name="9 Marcador de contenido"/>
          <p:cNvGraphicFramePr>
            <a:graphicFrameLocks noGrp="1"/>
          </p:cNvGraphicFramePr>
          <p:nvPr>
            <p:ph idx="1"/>
          </p:nvPr>
        </p:nvGraphicFramePr>
        <p:xfrm>
          <a:off x="468313" y="1484313"/>
          <a:ext cx="8229600" cy="4754880"/>
        </p:xfrm>
        <a:graphic>
          <a:graphicData uri="http://schemas.openxmlformats.org/drawingml/2006/table">
            <a:tbl>
              <a:tblPr firstRow="1" bandRow="1">
                <a:tableStyleId>{D7AC3CCA-C797-4891-BE02-D94E43425B78}</a:tableStyleId>
              </a:tblPr>
              <a:tblGrid>
                <a:gridCol w="1295375"/>
                <a:gridCol w="6934225"/>
              </a:tblGrid>
              <a:tr h="370840">
                <a:tc>
                  <a:txBody>
                    <a:bodyPr/>
                    <a:lstStyle/>
                    <a:p>
                      <a:r>
                        <a:rPr lang="es-MX" sz="1800" b="0" kern="1200" dirty="0" smtClean="0"/>
                        <a:t>Frontal</a:t>
                      </a:r>
                    </a:p>
                    <a:p>
                      <a:r>
                        <a:rPr lang="es-MX" sz="1800" b="0" kern="1200" dirty="0" smtClean="0"/>
                        <a:t>Izquierdo</a:t>
                      </a:r>
                      <a:endParaRPr lang="es-MX" b="0" dirty="0">
                        <a:solidFill>
                          <a:schemeClr val="tx1"/>
                        </a:solidFill>
                      </a:endParaRPr>
                    </a:p>
                  </a:txBody>
                  <a:tcPr anchor="ctr">
                    <a:solidFill>
                      <a:srgbClr val="FFC000"/>
                    </a:solidFill>
                  </a:tcPr>
                </a:tc>
                <a:tc>
                  <a:txBody>
                    <a:bodyPr/>
                    <a:lstStyle/>
                    <a:p>
                      <a:r>
                        <a:rPr lang="es-MX" sz="1800" b="0" kern="1200" dirty="0" smtClean="0"/>
                        <a:t>En este cuadrante se sitúa la capacidad lógica y de razonamiento. Las personas que tienen el lóbulo frontal izquierdo más desarrollado, presentan mayor habilidad en la resolución de problemas, poseen una mayor visión estratégica, tienden a liderar los procesos y son hábiles en la toma de decisiones.</a:t>
                      </a:r>
                      <a:endParaRPr lang="es-MX" b="0" dirty="0">
                        <a:solidFill>
                          <a:schemeClr val="tx1"/>
                        </a:solidFill>
                      </a:endParaRPr>
                    </a:p>
                  </a:txBody>
                  <a:tcPr>
                    <a:solidFill>
                      <a:schemeClr val="bg1"/>
                    </a:solidFill>
                  </a:tcPr>
                </a:tc>
              </a:tr>
              <a:tr h="370840">
                <a:tc>
                  <a:txBody>
                    <a:bodyPr/>
                    <a:lstStyle/>
                    <a:p>
                      <a:r>
                        <a:rPr lang="es-MX" sz="1800" b="0" kern="1200" dirty="0" smtClean="0"/>
                        <a:t>Frontal</a:t>
                      </a:r>
                    </a:p>
                    <a:p>
                      <a:r>
                        <a:rPr lang="es-MX" sz="1800" b="0" kern="1200" dirty="0" smtClean="0"/>
                        <a:t>Derecho</a:t>
                      </a:r>
                      <a:endParaRPr lang="es-MX" b="0" dirty="0">
                        <a:solidFill>
                          <a:schemeClr val="tx1"/>
                        </a:solidFill>
                      </a:endParaRPr>
                    </a:p>
                  </a:txBody>
                  <a:tcPr anchor="ctr">
                    <a:solidFill>
                      <a:srgbClr val="FFC000"/>
                    </a:solidFill>
                  </a:tcPr>
                </a:tc>
                <a:tc>
                  <a:txBody>
                    <a:bodyPr/>
                    <a:lstStyle/>
                    <a:p>
                      <a:r>
                        <a:rPr lang="es-MX" sz="1800" b="0" kern="1200" dirty="0" smtClean="0"/>
                        <a:t>En este cuadrante se sitúa la capacidad de generar ideas creativas. Quienes presentan mayor desarrollo de este lóbulo, tienen mayor capacidad para representarse los conceptos en imágenes. Adoptan lo novedoso con rapidez y son muy aficionados a las metáforas.</a:t>
                      </a:r>
                      <a:endParaRPr lang="es-MX" b="0" dirty="0">
                        <a:solidFill>
                          <a:schemeClr val="tx1"/>
                        </a:solidFill>
                      </a:endParaRPr>
                    </a:p>
                  </a:txBody>
                  <a:tcPr>
                    <a:solidFill>
                      <a:schemeClr val="bg1"/>
                    </a:solidFill>
                  </a:tcPr>
                </a:tc>
              </a:tr>
              <a:tr h="370840">
                <a:tc>
                  <a:txBody>
                    <a:bodyPr/>
                    <a:lstStyle/>
                    <a:p>
                      <a:r>
                        <a:rPr lang="es-MX" sz="1800" b="0" kern="1200" dirty="0" smtClean="0"/>
                        <a:t>Basal</a:t>
                      </a:r>
                    </a:p>
                    <a:p>
                      <a:r>
                        <a:rPr lang="es-MX" sz="1800" b="0" kern="1200" dirty="0" smtClean="0"/>
                        <a:t>Izquierdo</a:t>
                      </a:r>
                      <a:endParaRPr lang="es-MX" b="0" dirty="0">
                        <a:solidFill>
                          <a:schemeClr val="tx1"/>
                        </a:solidFill>
                      </a:endParaRPr>
                    </a:p>
                  </a:txBody>
                  <a:tcPr anchor="ctr">
                    <a:solidFill>
                      <a:srgbClr val="FFC000"/>
                    </a:solidFill>
                  </a:tcPr>
                </a:tc>
                <a:tc>
                  <a:txBody>
                    <a:bodyPr/>
                    <a:lstStyle/>
                    <a:p>
                      <a:r>
                        <a:rPr lang="es-MX" sz="1800" b="0" kern="1200" dirty="0" smtClean="0"/>
                        <a:t>En este cuadrante se sitúa la capacidad de organización. Las personas con mayor desarrollo de este lóbulo muestran una alta capacidad para planificar, ordenar, archivar y mantener rutinas. Son, por ello, más predecibles.</a:t>
                      </a:r>
                      <a:endParaRPr lang="es-MX" b="0" dirty="0">
                        <a:solidFill>
                          <a:schemeClr val="tx1"/>
                        </a:solidFill>
                      </a:endParaRPr>
                    </a:p>
                  </a:txBody>
                  <a:tcPr>
                    <a:solidFill>
                      <a:schemeClr val="bg1"/>
                    </a:solidFill>
                  </a:tcPr>
                </a:tc>
              </a:tr>
              <a:tr h="370840">
                <a:tc>
                  <a:txBody>
                    <a:bodyPr/>
                    <a:lstStyle/>
                    <a:p>
                      <a:r>
                        <a:rPr lang="es-MX" sz="1800" b="0" kern="1200" dirty="0" smtClean="0"/>
                        <a:t>Basal</a:t>
                      </a:r>
                    </a:p>
                    <a:p>
                      <a:r>
                        <a:rPr lang="es-MX" sz="1800" b="0" kern="1200" dirty="0" smtClean="0"/>
                        <a:t>Derecho</a:t>
                      </a:r>
                      <a:endParaRPr lang="es-MX" b="0" dirty="0">
                        <a:solidFill>
                          <a:schemeClr val="tx1"/>
                        </a:solidFill>
                      </a:endParaRPr>
                    </a:p>
                  </a:txBody>
                  <a:tcPr anchor="ctr">
                    <a:solidFill>
                      <a:srgbClr val="FFC000"/>
                    </a:solidFill>
                  </a:tcPr>
                </a:tc>
                <a:tc>
                  <a:txBody>
                    <a:bodyPr/>
                    <a:lstStyle/>
                    <a:p>
                      <a:r>
                        <a:rPr lang="es-MX" sz="1800" b="0" kern="1200" dirty="0" smtClean="0"/>
                        <a:t>En este cuadrante se sitúan las capacidades perceptivas. Son personas que desarrollan su vida guiándose por sentimientos e intuiciones, antes que por la lógica racional. Tienen gran interés por los demás.</a:t>
                      </a:r>
                      <a:endParaRPr lang="es-MX" b="0" dirty="0">
                        <a:solidFill>
                          <a:schemeClr val="tx1"/>
                        </a:solidFill>
                      </a:endParaRPr>
                    </a:p>
                  </a:txBody>
                  <a:tcPr>
                    <a:solidFill>
                      <a:schemeClr val="bg1"/>
                    </a:solid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3" name="2 Marcador de contenido"/>
          <p:cNvSpPr>
            <a:spLocks noGrp="1"/>
          </p:cNvSpPr>
          <p:nvPr>
            <p:ph idx="1"/>
          </p:nvPr>
        </p:nvSpPr>
        <p:spPr/>
        <p:txBody>
          <a:bodyPr>
            <a:normAutofit fontScale="77500" lnSpcReduction="20000"/>
          </a:bodyPr>
          <a:lstStyle/>
          <a:p>
            <a:r>
              <a:rPr lang="es-MX" dirty="0" smtClean="0"/>
              <a:t>En la actividad anterior resaltamos algunos estimuladores y limitadores de la creatividad. Ahora complementaremos este aspecto diciendo que también facilita y dificulta la creatividad la posición que tenemos, el punto de vista desde donde miramos la realidad. </a:t>
            </a:r>
          </a:p>
          <a:p>
            <a:r>
              <a:rPr lang="es-MX" dirty="0" smtClean="0"/>
              <a:t>Por ello es necesario experimentar la fuerza que tiene nuestra capacidad de innovar a partir de nuestra mirada natural, y también desde un ángulo diferente.</a:t>
            </a:r>
          </a:p>
          <a:p>
            <a:pPr>
              <a:buNone/>
            </a:pPr>
            <a:endParaRPr lang="es-MX" dirty="0" smtClean="0"/>
          </a:p>
          <a:p>
            <a:endParaRPr lang="es-MX" dirty="0" smtClean="0"/>
          </a:p>
          <a:p>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400" dirty="0" smtClean="0"/>
              <a:t>Modelo de competencias de productividad y empleabilidad</a:t>
            </a:r>
            <a:endParaRPr lang="es-MX" sz="2400" dirty="0"/>
          </a:p>
        </p:txBody>
      </p:sp>
      <p:sp>
        <p:nvSpPr>
          <p:cNvPr id="4" name="3 Rectángulo redondeado"/>
          <p:cNvSpPr/>
          <p:nvPr/>
        </p:nvSpPr>
        <p:spPr>
          <a:xfrm>
            <a:off x="3995936" y="1484784"/>
            <a:ext cx="2124534" cy="766942"/>
          </a:xfrm>
          <a:prstGeom prst="roundRect">
            <a:avLst/>
          </a:prstGeom>
          <a:solidFill>
            <a:srgbClr val="76923C"/>
          </a:solidFill>
          <a:ln>
            <a:solidFill>
              <a:srgbClr val="76923C"/>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Comunicación</a:t>
            </a:r>
            <a:endParaRPr lang="es-MX" sz="1400" b="1" dirty="0">
              <a:solidFill>
                <a:schemeClr val="bg1"/>
              </a:solidFill>
              <a:effectLst>
                <a:outerShdw blurRad="38100" dist="38100" dir="2700000" algn="tl">
                  <a:srgbClr val="000000">
                    <a:alpha val="43137"/>
                  </a:srgbClr>
                </a:outerShdw>
              </a:effectLst>
            </a:endParaRPr>
          </a:p>
        </p:txBody>
      </p:sp>
      <p:sp>
        <p:nvSpPr>
          <p:cNvPr id="5" name="4 Rectángulo redondeado"/>
          <p:cNvSpPr/>
          <p:nvPr/>
        </p:nvSpPr>
        <p:spPr>
          <a:xfrm>
            <a:off x="6084168" y="2780928"/>
            <a:ext cx="2124534" cy="766942"/>
          </a:xfrm>
          <a:prstGeom prst="roundRect">
            <a:avLst/>
          </a:prstGeom>
          <a:solidFill>
            <a:srgbClr val="FFC000"/>
          </a:solidFill>
          <a:ln>
            <a:solidFill>
              <a:srgbClr val="FFC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Iniciativa y emprendimiento</a:t>
            </a:r>
            <a:endParaRPr lang="es-MX" sz="1400" b="1" dirty="0">
              <a:solidFill>
                <a:schemeClr val="tx1"/>
              </a:solidFill>
              <a:effectLst>
                <a:outerShdw blurRad="38100" dist="38100" dir="2700000" algn="tl">
                  <a:srgbClr val="000000">
                    <a:alpha val="43137"/>
                  </a:srgbClr>
                </a:outerShdw>
              </a:effectLst>
            </a:endParaRPr>
          </a:p>
        </p:txBody>
      </p:sp>
      <p:sp>
        <p:nvSpPr>
          <p:cNvPr id="6" name="5 Rectángulo redondeado"/>
          <p:cNvSpPr/>
          <p:nvPr/>
        </p:nvSpPr>
        <p:spPr>
          <a:xfrm>
            <a:off x="6084168" y="4293096"/>
            <a:ext cx="2124534" cy="766942"/>
          </a:xfrm>
          <a:prstGeom prst="roundRect">
            <a:avLst/>
          </a:prstGeom>
          <a:solidFill>
            <a:srgbClr val="A50021"/>
          </a:solidFill>
          <a:ln>
            <a:solidFill>
              <a:srgbClr val="A5002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chemeClr val="bg1">
                      <a:alpha val="43000"/>
                    </a:schemeClr>
                  </a:outerShdw>
                </a:effectLst>
              </a:rPr>
              <a:t>Planeación y gestión de proyectos</a:t>
            </a:r>
            <a:endParaRPr lang="es-MX" sz="1400" b="1" dirty="0">
              <a:solidFill>
                <a:schemeClr val="bg1"/>
              </a:solidFill>
              <a:effectLst>
                <a:outerShdw blurRad="38100" dist="38100" dir="2700000" algn="tl">
                  <a:schemeClr val="bg1">
                    <a:alpha val="43000"/>
                  </a:schemeClr>
                </a:outerShdw>
              </a:effectLst>
            </a:endParaRPr>
          </a:p>
        </p:txBody>
      </p:sp>
      <p:sp>
        <p:nvSpPr>
          <p:cNvPr id="7" name="6 Rectángulo redondeado"/>
          <p:cNvSpPr/>
          <p:nvPr/>
        </p:nvSpPr>
        <p:spPr>
          <a:xfrm>
            <a:off x="4716016" y="5445224"/>
            <a:ext cx="2124534" cy="766942"/>
          </a:xfrm>
          <a:prstGeom prst="roundRect">
            <a:avLst/>
          </a:prstGeom>
          <a:solidFill>
            <a:srgbClr val="E46C0A">
              <a:alpha val="80000"/>
            </a:srgbClr>
          </a:solidFill>
          <a:ln>
            <a:solidFill>
              <a:srgbClr val="E46C0A"/>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Trabajo en equipo</a:t>
            </a:r>
            <a:endParaRPr lang="es-MX" sz="1400" b="1" dirty="0">
              <a:solidFill>
                <a:schemeClr val="bg1"/>
              </a:solidFill>
              <a:effectLst>
                <a:outerShdw blurRad="38100" dist="38100" dir="2700000" algn="tl">
                  <a:srgbClr val="000000">
                    <a:alpha val="43137"/>
                  </a:srgbClr>
                </a:outerShdw>
              </a:effectLst>
            </a:endParaRPr>
          </a:p>
        </p:txBody>
      </p:sp>
      <p:sp>
        <p:nvSpPr>
          <p:cNvPr id="8" name="7 Rectángulo redondeado"/>
          <p:cNvSpPr/>
          <p:nvPr/>
        </p:nvSpPr>
        <p:spPr>
          <a:xfrm>
            <a:off x="1475656" y="5157192"/>
            <a:ext cx="2124534" cy="766942"/>
          </a:xfrm>
          <a:prstGeom prst="roundRect">
            <a:avLst/>
          </a:prstGeom>
          <a:solidFill>
            <a:srgbClr val="0070C0"/>
          </a:solidFill>
          <a:ln>
            <a:solidFill>
              <a:srgbClr val="0070C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Efectividad personal</a:t>
            </a:r>
            <a:endParaRPr lang="es-MX" sz="1400" b="1" dirty="0">
              <a:solidFill>
                <a:schemeClr val="bg1"/>
              </a:solidFill>
              <a:effectLst>
                <a:outerShdw blurRad="38100" dist="38100" dir="2700000" algn="tl">
                  <a:srgbClr val="000000">
                    <a:alpha val="43137"/>
                  </a:srgbClr>
                </a:outerShdw>
              </a:effectLst>
            </a:endParaRPr>
          </a:p>
        </p:txBody>
      </p:sp>
      <p:sp>
        <p:nvSpPr>
          <p:cNvPr id="9" name="8 Rectángulo redondeado"/>
          <p:cNvSpPr/>
          <p:nvPr/>
        </p:nvSpPr>
        <p:spPr>
          <a:xfrm>
            <a:off x="1187624" y="2132856"/>
            <a:ext cx="2124534" cy="766942"/>
          </a:xfrm>
          <a:prstGeom prst="roundRect">
            <a:avLst/>
          </a:prstGeom>
          <a:solidFill>
            <a:srgbClr val="996605"/>
          </a:solidFill>
          <a:ln>
            <a:solidFill>
              <a:srgbClr val="996605"/>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Resolución de problemas</a:t>
            </a:r>
          </a:p>
        </p:txBody>
      </p:sp>
      <p:sp>
        <p:nvSpPr>
          <p:cNvPr id="10" name="9 Rectángulo redondeado"/>
          <p:cNvSpPr/>
          <p:nvPr/>
        </p:nvSpPr>
        <p:spPr>
          <a:xfrm>
            <a:off x="755576" y="3573016"/>
            <a:ext cx="2124534" cy="766942"/>
          </a:xfrm>
          <a:prstGeom prst="roundRect">
            <a:avLst/>
          </a:prstGeom>
          <a:solidFill>
            <a:srgbClr val="FF0000"/>
          </a:solidFill>
          <a:ln>
            <a:solidFill>
              <a:srgbClr val="FF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Aprender a aprender</a:t>
            </a:r>
            <a:endParaRPr lang="es-MX" sz="1400" b="1" dirty="0">
              <a:solidFill>
                <a:schemeClr val="bg1"/>
              </a:solidFill>
              <a:effectLst>
                <a:outerShdw blurRad="38100" dist="38100" dir="2700000" algn="tl">
                  <a:srgbClr val="000000">
                    <a:alpha val="43137"/>
                  </a:srgbClr>
                </a:outerShdw>
              </a:effectLst>
            </a:endParaRPr>
          </a:p>
        </p:txBody>
      </p:sp>
      <p:sp>
        <p:nvSpPr>
          <p:cNvPr id="11" name="10 Rectángulo redondeado"/>
          <p:cNvSpPr/>
          <p:nvPr/>
        </p:nvSpPr>
        <p:spPr>
          <a:xfrm>
            <a:off x="3059832" y="2996952"/>
            <a:ext cx="2903529" cy="17430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smtClean="0">
                <a:solidFill>
                  <a:schemeClr val="tx1">
                    <a:lumMod val="75000"/>
                    <a:lumOff val="25000"/>
                  </a:schemeClr>
                </a:solidFill>
                <a:effectLst>
                  <a:outerShdw blurRad="38100" dist="38100" dir="2700000" algn="tl">
                    <a:srgbClr val="000000">
                      <a:alpha val="43137"/>
                    </a:srgbClr>
                  </a:outerShdw>
                </a:effectLst>
              </a:rPr>
              <a:t>7 Áreas de Competencia</a:t>
            </a:r>
            <a:endParaRPr lang="es-MX" sz="2400" b="1" dirty="0">
              <a:solidFill>
                <a:schemeClr val="tx1">
                  <a:lumMod val="75000"/>
                  <a:lumOff val="25000"/>
                </a:schemeClr>
              </a:solidFill>
              <a:effectLst>
                <a:outerShdw blurRad="38100" dist="38100" dir="2700000" algn="tl">
                  <a:srgbClr val="000000">
                    <a:alpha val="43137"/>
                  </a:srgbClr>
                </a:outerShdw>
              </a:effectLst>
            </a:endParaRPr>
          </a:p>
        </p:txBody>
      </p:sp>
      <p:sp>
        <p:nvSpPr>
          <p:cNvPr id="12" name="11 Marcador de número de diapositiva"/>
          <p:cNvSpPr>
            <a:spLocks noGrp="1"/>
          </p:cNvSpPr>
          <p:nvPr>
            <p:ph type="sldNum" sz="quarter" idx="12"/>
          </p:nvPr>
        </p:nvSpPr>
        <p:spPr/>
        <p:txBody>
          <a:bodyPr/>
          <a:lstStyle/>
          <a:p>
            <a:fld id="{863DAC2C-C515-4487-A285-EDDAB0EBC0A4}" type="slidenum">
              <a:rPr lang="es-MX" sz="2000" smtClean="0">
                <a:effectLst>
                  <a:outerShdw blurRad="38100" dist="38100" dir="2700000" algn="tl">
                    <a:srgbClr val="000000">
                      <a:alpha val="43137"/>
                    </a:srgbClr>
                  </a:outerShdw>
                </a:effectLst>
              </a:rPr>
              <a:pPr/>
              <a:t>5</a:t>
            </a:fld>
            <a:endParaRPr lang="es-MX"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8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1"/>
                                        </p:tgtEl>
                                        <p:attrNameLst>
                                          <p:attrName>style.visibility</p:attrName>
                                        </p:attrNameLst>
                                      </p:cBhvr>
                                      <p:to>
                                        <p:strVal val="visible"/>
                                      </p:to>
                                    </p:set>
                                    <p:anim calcmode="discrete" valueType="clr">
                                      <p:cBhvr override="childStyle">
                                        <p:cTn id="13"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11"/>
                                        </p:tgtEl>
                                        <p:attrNameLst>
                                          <p:attrName>fillcolor</p:attrName>
                                        </p:attrNameLst>
                                      </p:cBhvr>
                                      <p:tavLst>
                                        <p:tav tm="0">
                                          <p:val>
                                            <p:clrVal>
                                              <a:schemeClr val="accent2"/>
                                            </p:clrVal>
                                          </p:val>
                                        </p:tav>
                                        <p:tav tm="50000">
                                          <p:val>
                                            <p:clrVal>
                                              <a:schemeClr val="hlink"/>
                                            </p:clrVal>
                                          </p:val>
                                        </p:tav>
                                      </p:tavLst>
                                    </p:anim>
                                    <p:set>
                                      <p:cBhvr>
                                        <p:cTn id="15" dur="500"/>
                                        <p:tgtEl>
                                          <p:spTgt spid="11"/>
                                        </p:tgtEl>
                                        <p:attrNameLst>
                                          <p:attrName>fill.type</p:attrName>
                                        </p:attrNameLst>
                                      </p:cBhvr>
                                      <p:to>
                                        <p:strVal val="solid"/>
                                      </p:to>
                                    </p:set>
                                  </p:childTnLst>
                                </p:cTn>
                              </p:par>
                            </p:childTnLst>
                          </p:cTn>
                        </p:par>
                        <p:par>
                          <p:cTn id="16" fill="hold">
                            <p:stCondLst>
                              <p:cond delay="10800"/>
                            </p:stCondLst>
                            <p:childTnLst>
                              <p:par>
                                <p:cTn id="17" presetID="34"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1200" fill="hold">
                                          <p:stCondLst>
                                            <p:cond delay="0"/>
                                          </p:stCondLst>
                                        </p:cTn>
                                        <p:tgtEl>
                                          <p:spTgt spid="4"/>
                                        </p:tgtEl>
                                        <p:attrNameLst>
                                          <p:attrName>ppt_x</p:attrName>
                                        </p:attrNameLst>
                                      </p:cBhvr>
                                    </p:anim>
                                    <p:anim from="0" to="-1.0" calcmode="lin" valueType="num">
                                      <p:cBhvr>
                                        <p:cTn id="20" dur="400" decel="50000" autoRev="1" fill="hold">
                                          <p:stCondLst>
                                            <p:cond delay="1200"/>
                                          </p:stCondLst>
                                        </p:cTn>
                                        <p:tgtEl>
                                          <p:spTgt spid="4"/>
                                        </p:tgtEl>
                                        <p:attrNameLst>
                                          <p:attrName>xshear</p:attrName>
                                        </p:attrNameLst>
                                      </p:cBhvr>
                                    </p:anim>
                                    <p:animScale>
                                      <p:cBhvr>
                                        <p:cTn id="21" dur="400" decel="100000" autoRev="1" fill="hold">
                                          <p:stCondLst>
                                            <p:cond delay="1200"/>
                                          </p:stCondLst>
                                        </p:cTn>
                                        <p:tgtEl>
                                          <p:spTgt spid="4"/>
                                        </p:tgtEl>
                                      </p:cBhvr>
                                      <p:from x="100000" y="100000"/>
                                      <p:to x="80000" y="100000"/>
                                    </p:animScale>
                                    <p:anim by="(#ppt_h/3+#ppt_w*0.1)" calcmode="lin" valueType="num">
                                      <p:cBhvr additive="sum">
                                        <p:cTn id="22" dur="400" decel="100000" autoRev="1" fill="hold">
                                          <p:stCondLst>
                                            <p:cond delay="1200"/>
                                          </p:stCondLst>
                                        </p:cTn>
                                        <p:tgtEl>
                                          <p:spTgt spid="4"/>
                                        </p:tgtEl>
                                        <p:attrNameLst>
                                          <p:attrName>ppt_x</p:attrName>
                                        </p:attrNameLst>
                                      </p:cBhvr>
                                    </p:anim>
                                  </p:childTnLst>
                                </p:cTn>
                              </p:par>
                            </p:childTnLst>
                          </p:cTn>
                        </p:par>
                        <p:par>
                          <p:cTn id="23" fill="hold">
                            <p:stCondLst>
                              <p:cond delay="12800"/>
                            </p:stCondLst>
                            <p:childTnLst>
                              <p:par>
                                <p:cTn id="24" presetID="34"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1200" fill="hold">
                                          <p:stCondLst>
                                            <p:cond delay="0"/>
                                          </p:stCondLst>
                                        </p:cTn>
                                        <p:tgtEl>
                                          <p:spTgt spid="5"/>
                                        </p:tgtEl>
                                        <p:attrNameLst>
                                          <p:attrName>ppt_x</p:attrName>
                                        </p:attrNameLst>
                                      </p:cBhvr>
                                    </p:anim>
                                    <p:anim from="0" to="-1.0" calcmode="lin" valueType="num">
                                      <p:cBhvr>
                                        <p:cTn id="27" dur="400" decel="50000" autoRev="1" fill="hold">
                                          <p:stCondLst>
                                            <p:cond delay="1200"/>
                                          </p:stCondLst>
                                        </p:cTn>
                                        <p:tgtEl>
                                          <p:spTgt spid="5"/>
                                        </p:tgtEl>
                                        <p:attrNameLst>
                                          <p:attrName>xshear</p:attrName>
                                        </p:attrNameLst>
                                      </p:cBhvr>
                                    </p:anim>
                                    <p:animScale>
                                      <p:cBhvr>
                                        <p:cTn id="28" dur="400" decel="100000" autoRev="1" fill="hold">
                                          <p:stCondLst>
                                            <p:cond delay="1200"/>
                                          </p:stCondLst>
                                        </p:cTn>
                                        <p:tgtEl>
                                          <p:spTgt spid="5"/>
                                        </p:tgtEl>
                                      </p:cBhvr>
                                      <p:from x="100000" y="100000"/>
                                      <p:to x="80000" y="100000"/>
                                    </p:animScale>
                                    <p:anim by="(#ppt_h/3+#ppt_w*0.1)" calcmode="lin" valueType="num">
                                      <p:cBhvr additive="sum">
                                        <p:cTn id="29" dur="400" decel="100000" autoRev="1" fill="hold">
                                          <p:stCondLst>
                                            <p:cond delay="1200"/>
                                          </p:stCondLst>
                                        </p:cTn>
                                        <p:tgtEl>
                                          <p:spTgt spid="5"/>
                                        </p:tgtEl>
                                        <p:attrNameLst>
                                          <p:attrName>ppt_x</p:attrName>
                                        </p:attrNameLst>
                                      </p:cBhvr>
                                    </p:anim>
                                  </p:childTnLst>
                                </p:cTn>
                              </p:par>
                            </p:childTnLst>
                          </p:cTn>
                        </p:par>
                        <p:par>
                          <p:cTn id="30" fill="hold">
                            <p:stCondLst>
                              <p:cond delay="14800"/>
                            </p:stCondLst>
                            <p:childTnLst>
                              <p:par>
                                <p:cTn id="31" presetID="34"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from="(-#ppt_w/2)" to="(#ppt_x)" calcmode="lin" valueType="num">
                                      <p:cBhvr>
                                        <p:cTn id="33" dur="1200" fill="hold">
                                          <p:stCondLst>
                                            <p:cond delay="0"/>
                                          </p:stCondLst>
                                        </p:cTn>
                                        <p:tgtEl>
                                          <p:spTgt spid="6"/>
                                        </p:tgtEl>
                                        <p:attrNameLst>
                                          <p:attrName>ppt_x</p:attrName>
                                        </p:attrNameLst>
                                      </p:cBhvr>
                                    </p:anim>
                                    <p:anim from="0" to="-1.0" calcmode="lin" valueType="num">
                                      <p:cBhvr>
                                        <p:cTn id="34" dur="400" decel="50000" autoRev="1" fill="hold">
                                          <p:stCondLst>
                                            <p:cond delay="1200"/>
                                          </p:stCondLst>
                                        </p:cTn>
                                        <p:tgtEl>
                                          <p:spTgt spid="6"/>
                                        </p:tgtEl>
                                        <p:attrNameLst>
                                          <p:attrName>xshear</p:attrName>
                                        </p:attrNameLst>
                                      </p:cBhvr>
                                    </p:anim>
                                    <p:animScale>
                                      <p:cBhvr>
                                        <p:cTn id="35" dur="400" decel="100000" autoRev="1" fill="hold">
                                          <p:stCondLst>
                                            <p:cond delay="1200"/>
                                          </p:stCondLst>
                                        </p:cTn>
                                        <p:tgtEl>
                                          <p:spTgt spid="6"/>
                                        </p:tgtEl>
                                      </p:cBhvr>
                                      <p:from x="100000" y="100000"/>
                                      <p:to x="80000" y="100000"/>
                                    </p:animScale>
                                    <p:anim by="(#ppt_h/3+#ppt_w*0.1)" calcmode="lin" valueType="num">
                                      <p:cBhvr additive="sum">
                                        <p:cTn id="36" dur="400" decel="100000" autoRev="1" fill="hold">
                                          <p:stCondLst>
                                            <p:cond delay="1200"/>
                                          </p:stCondLst>
                                        </p:cTn>
                                        <p:tgtEl>
                                          <p:spTgt spid="6"/>
                                        </p:tgtEl>
                                        <p:attrNameLst>
                                          <p:attrName>ppt_x</p:attrName>
                                        </p:attrNameLst>
                                      </p:cBhvr>
                                    </p:anim>
                                  </p:childTnLst>
                                </p:cTn>
                              </p:par>
                            </p:childTnLst>
                          </p:cTn>
                        </p:par>
                        <p:par>
                          <p:cTn id="37" fill="hold">
                            <p:stCondLst>
                              <p:cond delay="16800"/>
                            </p:stCondLst>
                            <p:childTnLst>
                              <p:par>
                                <p:cTn id="38" presetID="34"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from="(-#ppt_w/2)" to="(#ppt_x)" calcmode="lin" valueType="num">
                                      <p:cBhvr>
                                        <p:cTn id="40" dur="1200" fill="hold">
                                          <p:stCondLst>
                                            <p:cond delay="0"/>
                                          </p:stCondLst>
                                        </p:cTn>
                                        <p:tgtEl>
                                          <p:spTgt spid="7"/>
                                        </p:tgtEl>
                                        <p:attrNameLst>
                                          <p:attrName>ppt_x</p:attrName>
                                        </p:attrNameLst>
                                      </p:cBhvr>
                                    </p:anim>
                                    <p:anim from="0" to="-1.0" calcmode="lin" valueType="num">
                                      <p:cBhvr>
                                        <p:cTn id="41" dur="400" decel="50000" autoRev="1" fill="hold">
                                          <p:stCondLst>
                                            <p:cond delay="1200"/>
                                          </p:stCondLst>
                                        </p:cTn>
                                        <p:tgtEl>
                                          <p:spTgt spid="7"/>
                                        </p:tgtEl>
                                        <p:attrNameLst>
                                          <p:attrName>xshear</p:attrName>
                                        </p:attrNameLst>
                                      </p:cBhvr>
                                    </p:anim>
                                    <p:animScale>
                                      <p:cBhvr>
                                        <p:cTn id="42" dur="400" decel="100000" autoRev="1" fill="hold">
                                          <p:stCondLst>
                                            <p:cond delay="1200"/>
                                          </p:stCondLst>
                                        </p:cTn>
                                        <p:tgtEl>
                                          <p:spTgt spid="7"/>
                                        </p:tgtEl>
                                      </p:cBhvr>
                                      <p:from x="100000" y="100000"/>
                                      <p:to x="80000" y="100000"/>
                                    </p:animScale>
                                    <p:anim by="(#ppt_h/3+#ppt_w*0.1)" calcmode="lin" valueType="num">
                                      <p:cBhvr additive="sum">
                                        <p:cTn id="43" dur="400" decel="100000" autoRev="1" fill="hold">
                                          <p:stCondLst>
                                            <p:cond delay="1200"/>
                                          </p:stCondLst>
                                        </p:cTn>
                                        <p:tgtEl>
                                          <p:spTgt spid="7"/>
                                        </p:tgtEl>
                                        <p:attrNameLst>
                                          <p:attrName>ppt_x</p:attrName>
                                        </p:attrNameLst>
                                      </p:cBhvr>
                                    </p:anim>
                                  </p:childTnLst>
                                </p:cTn>
                              </p:par>
                            </p:childTnLst>
                          </p:cTn>
                        </p:par>
                        <p:par>
                          <p:cTn id="44" fill="hold">
                            <p:stCondLst>
                              <p:cond delay="18800"/>
                            </p:stCondLst>
                            <p:childTnLst>
                              <p:par>
                                <p:cTn id="45" presetID="34"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from="(-#ppt_w/2)" to="(#ppt_x)" calcmode="lin" valueType="num">
                                      <p:cBhvr>
                                        <p:cTn id="47" dur="1200" fill="hold">
                                          <p:stCondLst>
                                            <p:cond delay="0"/>
                                          </p:stCondLst>
                                        </p:cTn>
                                        <p:tgtEl>
                                          <p:spTgt spid="8"/>
                                        </p:tgtEl>
                                        <p:attrNameLst>
                                          <p:attrName>ppt_x</p:attrName>
                                        </p:attrNameLst>
                                      </p:cBhvr>
                                    </p:anim>
                                    <p:anim from="0" to="-1.0" calcmode="lin" valueType="num">
                                      <p:cBhvr>
                                        <p:cTn id="48" dur="400" decel="50000" autoRev="1" fill="hold">
                                          <p:stCondLst>
                                            <p:cond delay="1200"/>
                                          </p:stCondLst>
                                        </p:cTn>
                                        <p:tgtEl>
                                          <p:spTgt spid="8"/>
                                        </p:tgtEl>
                                        <p:attrNameLst>
                                          <p:attrName>xshear</p:attrName>
                                        </p:attrNameLst>
                                      </p:cBhvr>
                                    </p:anim>
                                    <p:animScale>
                                      <p:cBhvr>
                                        <p:cTn id="49" dur="400" decel="100000" autoRev="1" fill="hold">
                                          <p:stCondLst>
                                            <p:cond delay="1200"/>
                                          </p:stCondLst>
                                        </p:cTn>
                                        <p:tgtEl>
                                          <p:spTgt spid="8"/>
                                        </p:tgtEl>
                                      </p:cBhvr>
                                      <p:from x="100000" y="100000"/>
                                      <p:to x="80000" y="100000"/>
                                    </p:animScale>
                                    <p:anim by="(#ppt_h/3+#ppt_w*0.1)" calcmode="lin" valueType="num">
                                      <p:cBhvr additive="sum">
                                        <p:cTn id="50" dur="400" decel="100000" autoRev="1" fill="hold">
                                          <p:stCondLst>
                                            <p:cond delay="1200"/>
                                          </p:stCondLst>
                                        </p:cTn>
                                        <p:tgtEl>
                                          <p:spTgt spid="8"/>
                                        </p:tgtEl>
                                        <p:attrNameLst>
                                          <p:attrName>ppt_x</p:attrName>
                                        </p:attrNameLst>
                                      </p:cBhvr>
                                    </p:anim>
                                  </p:childTnLst>
                                </p:cTn>
                              </p:par>
                            </p:childTnLst>
                          </p:cTn>
                        </p:par>
                        <p:par>
                          <p:cTn id="51" fill="hold">
                            <p:stCondLst>
                              <p:cond delay="20800"/>
                            </p:stCondLst>
                            <p:childTnLst>
                              <p:par>
                                <p:cTn id="52" presetID="34"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from="(-#ppt_w/2)" to="(#ppt_x)" calcmode="lin" valueType="num">
                                      <p:cBhvr>
                                        <p:cTn id="54" dur="1200" fill="hold">
                                          <p:stCondLst>
                                            <p:cond delay="0"/>
                                          </p:stCondLst>
                                        </p:cTn>
                                        <p:tgtEl>
                                          <p:spTgt spid="10"/>
                                        </p:tgtEl>
                                        <p:attrNameLst>
                                          <p:attrName>ppt_x</p:attrName>
                                        </p:attrNameLst>
                                      </p:cBhvr>
                                    </p:anim>
                                    <p:anim from="0" to="-1.0" calcmode="lin" valueType="num">
                                      <p:cBhvr>
                                        <p:cTn id="55" dur="400" decel="50000" autoRev="1" fill="hold">
                                          <p:stCondLst>
                                            <p:cond delay="1200"/>
                                          </p:stCondLst>
                                        </p:cTn>
                                        <p:tgtEl>
                                          <p:spTgt spid="10"/>
                                        </p:tgtEl>
                                        <p:attrNameLst>
                                          <p:attrName>xshear</p:attrName>
                                        </p:attrNameLst>
                                      </p:cBhvr>
                                    </p:anim>
                                    <p:animScale>
                                      <p:cBhvr>
                                        <p:cTn id="56" dur="400" decel="100000" autoRev="1" fill="hold">
                                          <p:stCondLst>
                                            <p:cond delay="1200"/>
                                          </p:stCondLst>
                                        </p:cTn>
                                        <p:tgtEl>
                                          <p:spTgt spid="10"/>
                                        </p:tgtEl>
                                      </p:cBhvr>
                                      <p:from x="100000" y="100000"/>
                                      <p:to x="80000" y="100000"/>
                                    </p:animScale>
                                    <p:anim by="(#ppt_h/3+#ppt_w*0.1)" calcmode="lin" valueType="num">
                                      <p:cBhvr additive="sum">
                                        <p:cTn id="57" dur="400" decel="100000" autoRev="1" fill="hold">
                                          <p:stCondLst>
                                            <p:cond delay="1200"/>
                                          </p:stCondLst>
                                        </p:cTn>
                                        <p:tgtEl>
                                          <p:spTgt spid="10"/>
                                        </p:tgtEl>
                                        <p:attrNameLst>
                                          <p:attrName>ppt_x</p:attrName>
                                        </p:attrNameLst>
                                      </p:cBhvr>
                                    </p:anim>
                                  </p:childTnLst>
                                </p:cTn>
                              </p:par>
                            </p:childTnLst>
                          </p:cTn>
                        </p:par>
                        <p:par>
                          <p:cTn id="58" fill="hold">
                            <p:stCondLst>
                              <p:cond delay="22800"/>
                            </p:stCondLst>
                            <p:childTnLst>
                              <p:par>
                                <p:cTn id="59" presetID="34"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from="(-#ppt_w/2)" to="(#ppt_x)" calcmode="lin" valueType="num">
                                      <p:cBhvr>
                                        <p:cTn id="61" dur="1200" fill="hold">
                                          <p:stCondLst>
                                            <p:cond delay="0"/>
                                          </p:stCondLst>
                                        </p:cTn>
                                        <p:tgtEl>
                                          <p:spTgt spid="9"/>
                                        </p:tgtEl>
                                        <p:attrNameLst>
                                          <p:attrName>ppt_x</p:attrName>
                                        </p:attrNameLst>
                                      </p:cBhvr>
                                    </p:anim>
                                    <p:anim from="0" to="-1.0" calcmode="lin" valueType="num">
                                      <p:cBhvr>
                                        <p:cTn id="62" dur="400" decel="50000" autoRev="1" fill="hold">
                                          <p:stCondLst>
                                            <p:cond delay="1200"/>
                                          </p:stCondLst>
                                        </p:cTn>
                                        <p:tgtEl>
                                          <p:spTgt spid="9"/>
                                        </p:tgtEl>
                                        <p:attrNameLst>
                                          <p:attrName>xshear</p:attrName>
                                        </p:attrNameLst>
                                      </p:cBhvr>
                                    </p:anim>
                                    <p:animScale>
                                      <p:cBhvr>
                                        <p:cTn id="63" dur="400" decel="100000" autoRev="1" fill="hold">
                                          <p:stCondLst>
                                            <p:cond delay="1200"/>
                                          </p:stCondLst>
                                        </p:cTn>
                                        <p:tgtEl>
                                          <p:spTgt spid="9"/>
                                        </p:tgtEl>
                                      </p:cBhvr>
                                      <p:from x="100000" y="100000"/>
                                      <p:to x="80000" y="100000"/>
                                    </p:animScale>
                                    <p:anim by="(#ppt_h/3+#ppt_w*0.1)" calcmode="lin" valueType="num">
                                      <p:cBhvr additive="sum">
                                        <p:cTn id="64" dur="400" decel="100000" autoRev="1" fill="hold">
                                          <p:stCondLst>
                                            <p:cond delay="12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6" name="Picture 10" descr="fondo transparente,imágenes recortadas,PNG,prendas de vestir,sombreros"/>
          <p:cNvPicPr>
            <a:picLocks noChangeAspect="1" noChangeArrowheads="1"/>
          </p:cNvPicPr>
          <p:nvPr/>
        </p:nvPicPr>
        <p:blipFill>
          <a:blip r:embed="rId3" cstate="print"/>
          <a:srcRect l="20935" t="30240" r="20912" b="32258"/>
          <a:stretch>
            <a:fillRect/>
          </a:stretch>
        </p:blipFill>
        <p:spPr bwMode="auto">
          <a:xfrm>
            <a:off x="2411760" y="3717032"/>
            <a:ext cx="4019740" cy="2592288"/>
          </a:xfrm>
          <a:prstGeom prst="rect">
            <a:avLst/>
          </a:prstGeom>
          <a:noFill/>
        </p:spPr>
      </p:pic>
      <p:sp>
        <p:nvSpPr>
          <p:cNvPr id="2" name="1 Título"/>
          <p:cNvSpPr>
            <a:spLocks noGrp="1"/>
          </p:cNvSpPr>
          <p:nvPr>
            <p:ph type="title"/>
          </p:nvPr>
        </p:nvSpPr>
        <p:spPr/>
        <p:txBody>
          <a:bodyPr/>
          <a:lstStyle/>
          <a:p>
            <a:r>
              <a:rPr lang="es-MX" dirty="0" smtClean="0"/>
              <a:t>ME PONGO EL SOMBRERO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
        <p:nvSpPr>
          <p:cNvPr id="5" name="2 Marcador de contenido"/>
          <p:cNvSpPr>
            <a:spLocks noGrp="1"/>
          </p:cNvSpPr>
          <p:nvPr>
            <p:ph idx="1"/>
          </p:nvPr>
        </p:nvSpPr>
        <p:spPr>
          <a:xfrm>
            <a:off x="467544" y="980728"/>
            <a:ext cx="8229600" cy="3312368"/>
          </a:xfrm>
        </p:spPr>
        <p:txBody>
          <a:bodyPr>
            <a:normAutofit/>
          </a:bodyPr>
          <a:lstStyle/>
          <a:p>
            <a:pPr algn="just">
              <a:buNone/>
            </a:pPr>
            <a:r>
              <a:rPr lang="es-MX" sz="2400" dirty="0" smtClean="0"/>
              <a:t>Descripción de la actividad</a:t>
            </a:r>
          </a:p>
          <a:p>
            <a:pPr algn="just">
              <a:buNone/>
            </a:pPr>
            <a:endParaRPr lang="es-MX" sz="2000" dirty="0" smtClean="0"/>
          </a:p>
          <a:p>
            <a:r>
              <a:rPr lang="es-MX" sz="2000" dirty="0" smtClean="0"/>
              <a:t>Para ello se dispone de una historia que tiene múltiples disyuntivas que hay que resolver. La actividad se basa en la técnica de los seis sombreros de Edward de Bono, permitiendo que los estudiantes analicen las opciones desde distintos puntos de vista para, luego, tomar decisiones.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3" name="2 Marcador de contenido"/>
          <p:cNvSpPr>
            <a:spLocks noGrp="1"/>
          </p:cNvSpPr>
          <p:nvPr>
            <p:ph idx="1"/>
          </p:nvPr>
        </p:nvSpPr>
        <p:spPr>
          <a:xfrm>
            <a:off x="107504" y="1196752"/>
            <a:ext cx="6336704" cy="504056"/>
          </a:xfrm>
        </p:spPr>
        <p:txBody>
          <a:bodyPr>
            <a:normAutofit fontScale="25000" lnSpcReduction="20000"/>
          </a:bodyPr>
          <a:lstStyle/>
          <a:p>
            <a:pPr lvl="0">
              <a:buNone/>
            </a:pPr>
            <a:r>
              <a:rPr lang="es-MX" sz="7400" b="1" i="1" dirty="0" smtClean="0"/>
              <a:t>Significado de  colores.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a:p>
        </p:txBody>
      </p:sp>
      <p:graphicFrame>
        <p:nvGraphicFramePr>
          <p:cNvPr id="6" name="5 Tabla"/>
          <p:cNvGraphicFramePr>
            <a:graphicFrameLocks noGrp="1"/>
          </p:cNvGraphicFramePr>
          <p:nvPr/>
        </p:nvGraphicFramePr>
        <p:xfrm>
          <a:off x="395536" y="1774625"/>
          <a:ext cx="8280920" cy="4400065"/>
        </p:xfrm>
        <a:graphic>
          <a:graphicData uri="http://schemas.openxmlformats.org/drawingml/2006/table">
            <a:tbl>
              <a:tblPr firstRow="1" bandRow="1">
                <a:tableStyleId>{5940675A-B579-460E-94D1-54222C63F5DA}</a:tableStyleId>
              </a:tblPr>
              <a:tblGrid>
                <a:gridCol w="1303766"/>
                <a:gridCol w="6977154"/>
              </a:tblGrid>
              <a:tr h="704657">
                <a:tc>
                  <a:txBody>
                    <a:bodyPr/>
                    <a:lstStyle/>
                    <a:p>
                      <a:r>
                        <a:rPr lang="es-MX" sz="1800" b="1" dirty="0" smtClean="0">
                          <a:solidFill>
                            <a:schemeClr val="tx1"/>
                          </a:solidFill>
                        </a:rPr>
                        <a:t>Verde</a:t>
                      </a:r>
                      <a:r>
                        <a:rPr lang="es-MX" sz="1800" dirty="0" smtClean="0">
                          <a:solidFill>
                            <a:schemeClr val="tx1"/>
                          </a:solidFill>
                        </a:rPr>
                        <a:t>: </a:t>
                      </a:r>
                      <a:endParaRPr lang="es-MX" dirty="0">
                        <a:solidFill>
                          <a:schemeClr val="tx1"/>
                        </a:solidFill>
                      </a:endParaRPr>
                    </a:p>
                  </a:txBody>
                  <a:tcPr>
                    <a:solidFill>
                      <a:srgbClr val="C3D69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800" dirty="0" smtClean="0">
                          <a:solidFill>
                            <a:schemeClr val="tx1"/>
                          </a:solidFill>
                        </a:rPr>
                        <a:t>Es creativo. Genio medio loco. (Vegetación, crecimiento fértil, abundancia).</a:t>
                      </a:r>
                    </a:p>
                    <a:p>
                      <a:endParaRPr lang="es-MX" dirty="0">
                        <a:solidFill>
                          <a:schemeClr val="tx1"/>
                        </a:solidFill>
                      </a:endParaRPr>
                    </a:p>
                  </a:txBody>
                  <a:tcPr>
                    <a:solidFill>
                      <a:srgbClr val="C3D69B"/>
                    </a:solidFill>
                  </a:tcPr>
                </a:tc>
              </a:tr>
              <a:tr h="493260">
                <a:tc>
                  <a:txBody>
                    <a:bodyPr/>
                    <a:lstStyle/>
                    <a:p>
                      <a:r>
                        <a:rPr lang="es-MX" sz="1800" b="1" dirty="0" smtClean="0">
                          <a:solidFill>
                            <a:schemeClr val="tx1"/>
                          </a:solidFill>
                        </a:rPr>
                        <a:t>Azul</a:t>
                      </a:r>
                      <a:endParaRPr lang="es-MX" dirty="0">
                        <a:solidFill>
                          <a:schemeClr val="tx1"/>
                        </a:solidFill>
                      </a:endParaRPr>
                    </a:p>
                  </a:txBody>
                  <a:tcPr>
                    <a:solidFill>
                      <a:srgbClr val="EBF6FF"/>
                    </a:solidFill>
                  </a:tcPr>
                </a:tc>
                <a:tc>
                  <a:txBody>
                    <a:bodyPr/>
                    <a:lstStyle/>
                    <a:p>
                      <a:r>
                        <a:rPr lang="es-MX" sz="1800" dirty="0" smtClean="0">
                          <a:solidFill>
                            <a:schemeClr val="tx1"/>
                          </a:solidFill>
                        </a:rPr>
                        <a:t>Se ocupa del control y de la organización. (Frío, color del cielo, está por sobre todo).</a:t>
                      </a:r>
                      <a:endParaRPr lang="es-MX" dirty="0">
                        <a:solidFill>
                          <a:schemeClr val="tx1"/>
                        </a:solidFill>
                      </a:endParaRPr>
                    </a:p>
                  </a:txBody>
                  <a:tcPr>
                    <a:solidFill>
                      <a:srgbClr val="EBF6FF"/>
                    </a:solidFill>
                  </a:tcPr>
                </a:tc>
              </a:tr>
              <a:tr h="603951">
                <a:tc>
                  <a:txBody>
                    <a:bodyPr/>
                    <a:lstStyle/>
                    <a:p>
                      <a:r>
                        <a:rPr lang="es-MX" sz="1800" b="1" dirty="0" smtClean="0">
                          <a:solidFill>
                            <a:schemeClr val="tx1"/>
                          </a:solidFill>
                        </a:rPr>
                        <a:t>Amarillo</a:t>
                      </a:r>
                      <a:endParaRPr lang="es-MX" dirty="0">
                        <a:solidFill>
                          <a:schemeClr val="tx1"/>
                        </a:solidFill>
                      </a:endParaRPr>
                    </a:p>
                  </a:txBody>
                  <a:tcPr>
                    <a:solidFill>
                      <a:srgbClr val="FFD961"/>
                    </a:solidFill>
                  </a:tcPr>
                </a:tc>
                <a:tc>
                  <a:txBody>
                    <a:bodyPr/>
                    <a:lstStyle/>
                    <a:p>
                      <a:r>
                        <a:rPr lang="es-MX" sz="1800" dirty="0" smtClean="0">
                          <a:solidFill>
                            <a:schemeClr val="tx1"/>
                          </a:solidFill>
                        </a:rPr>
                        <a:t>Alegre y positivo. Es optimista y tiene esperanza. (Sol radiante, fuerza, energía).</a:t>
                      </a:r>
                      <a:endParaRPr lang="es-MX" dirty="0">
                        <a:solidFill>
                          <a:schemeClr val="tx1"/>
                        </a:solidFill>
                      </a:endParaRPr>
                    </a:p>
                  </a:txBody>
                  <a:tcPr>
                    <a:solidFill>
                      <a:srgbClr val="FFD961"/>
                    </a:solidFill>
                  </a:tcPr>
                </a:tc>
              </a:tr>
              <a:tr h="846333">
                <a:tc>
                  <a:txBody>
                    <a:bodyPr/>
                    <a:lstStyle/>
                    <a:p>
                      <a:r>
                        <a:rPr lang="es-MX" sz="1800" b="1" dirty="0" smtClean="0">
                          <a:solidFill>
                            <a:schemeClr val="bg1"/>
                          </a:solidFill>
                        </a:rPr>
                        <a:t>Negro</a:t>
                      </a:r>
                      <a:r>
                        <a:rPr lang="es-MX" sz="1800" dirty="0" smtClean="0">
                          <a:solidFill>
                            <a:schemeClr val="bg1"/>
                          </a:solidFill>
                        </a:rPr>
                        <a:t>:</a:t>
                      </a:r>
                      <a:endParaRPr lang="es-MX" dirty="0">
                        <a:solidFill>
                          <a:schemeClr val="bg1"/>
                        </a:solidFill>
                      </a:endParaRPr>
                    </a:p>
                  </a:txBody>
                  <a:tcPr>
                    <a:solidFill>
                      <a:schemeClr val="tx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800" dirty="0" smtClean="0">
                          <a:solidFill>
                            <a:schemeClr val="bg1"/>
                          </a:solidFill>
                        </a:rPr>
                        <a:t>Triste y negativo. Se fija en los aspectos negativos del problema y en lo que no se puede hacer. (Luto, túnel sin salida).</a:t>
                      </a:r>
                    </a:p>
                    <a:p>
                      <a:endParaRPr lang="es-MX" dirty="0">
                        <a:solidFill>
                          <a:schemeClr val="bg1"/>
                        </a:solidFill>
                      </a:endParaRPr>
                    </a:p>
                  </a:txBody>
                  <a:tcPr>
                    <a:solidFill>
                      <a:schemeClr val="tx1"/>
                    </a:solidFill>
                  </a:tcPr>
                </a:tc>
              </a:tr>
              <a:tr h="651025">
                <a:tc>
                  <a:txBody>
                    <a:bodyPr/>
                    <a:lstStyle/>
                    <a:p>
                      <a:r>
                        <a:rPr lang="es-MX" sz="1800" b="1" dirty="0" smtClean="0">
                          <a:solidFill>
                            <a:schemeClr val="tx1"/>
                          </a:solidFill>
                        </a:rPr>
                        <a:t>Rojo</a:t>
                      </a:r>
                      <a:endParaRPr lang="es-MX" dirty="0">
                        <a:solidFill>
                          <a:schemeClr val="tx1"/>
                        </a:solidFill>
                      </a:endParaRPr>
                    </a:p>
                  </a:txBody>
                  <a:tcPr>
                    <a:solidFill>
                      <a:srgbClr val="FF3737"/>
                    </a:solidFill>
                  </a:tcPr>
                </a:tc>
                <a:tc>
                  <a:txBody>
                    <a:bodyPr/>
                    <a:lstStyle/>
                    <a:p>
                      <a:r>
                        <a:rPr lang="es-MX" sz="1800" dirty="0" smtClean="0">
                          <a:solidFill>
                            <a:schemeClr val="tx1"/>
                          </a:solidFill>
                        </a:rPr>
                        <a:t>Punto de vista emocional. Intuitivo; se basa en “yo siento que…” o “a mí me gustaría…”. (Fuego, tiene la mano en el corazón).</a:t>
                      </a:r>
                      <a:endParaRPr lang="es-MX" dirty="0">
                        <a:solidFill>
                          <a:schemeClr val="tx1"/>
                        </a:solidFill>
                      </a:endParaRPr>
                    </a:p>
                  </a:txBody>
                  <a:tcPr>
                    <a:solidFill>
                      <a:srgbClr val="FF3737"/>
                    </a:solidFill>
                  </a:tcPr>
                </a:tc>
              </a:tr>
              <a:tr h="493260">
                <a:tc>
                  <a:txBody>
                    <a:bodyPr/>
                    <a:lstStyle/>
                    <a:p>
                      <a:r>
                        <a:rPr lang="es-MX" sz="1800" b="1" dirty="0" smtClean="0">
                          <a:solidFill>
                            <a:schemeClr val="tx1"/>
                          </a:solidFill>
                        </a:rPr>
                        <a:t>Blanco</a:t>
                      </a:r>
                      <a:endParaRPr lang="es-MX" dirty="0">
                        <a:solidFill>
                          <a:schemeClr val="tx1"/>
                        </a:solidFill>
                      </a:endParaRPr>
                    </a:p>
                  </a:txBody>
                  <a:tcPr/>
                </a:tc>
                <a:tc>
                  <a:txBody>
                    <a:bodyPr/>
                    <a:lstStyle/>
                    <a:p>
                      <a:r>
                        <a:rPr lang="es-MX" sz="1800" dirty="0" smtClean="0">
                          <a:solidFill>
                            <a:schemeClr val="tx1"/>
                          </a:solidFill>
                        </a:rPr>
                        <a:t>Se ocupa de los hechos concretos y objetivos, de las cifras. (Neutro, objetivo).</a:t>
                      </a:r>
                      <a:endParaRPr lang="es-MX" dirty="0">
                        <a:solidFill>
                          <a:schemeClr val="tx1"/>
                        </a:solidFill>
                      </a:endParaRPr>
                    </a:p>
                  </a:txBody>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ME PONGO EL SOMBRERO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EL TRABAJO DE FIN DE SEMANA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TRADUCIR IDEAS EN ACCIONES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3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p:txBody>
          <a:bodyPr>
            <a:normAutofit fontScale="62500" lnSpcReduction="20000"/>
          </a:bodyPr>
          <a:lstStyle/>
          <a:p>
            <a:pPr algn="just"/>
            <a:r>
              <a:rPr lang="es-MX" dirty="0" smtClean="0"/>
              <a:t>El </a:t>
            </a:r>
            <a:r>
              <a:rPr lang="es-MX" b="1" dirty="0" smtClean="0"/>
              <a:t>objetivo</a:t>
            </a:r>
            <a:r>
              <a:rPr lang="es-MX" dirty="0" smtClean="0"/>
              <a:t> de la actividad es que los participantes desarrollen, mediante una actividad vivencial, el proceso por el cual una idea se concretiza. Para ello, los aprendizajes esperados son:</a:t>
            </a:r>
          </a:p>
          <a:p>
            <a:pPr algn="just"/>
            <a:endParaRPr lang="es-MX" dirty="0" smtClean="0"/>
          </a:p>
          <a:p>
            <a:pPr lvl="1" algn="just"/>
            <a:r>
              <a:rPr lang="es-MX" b="1" u="sng" dirty="0" smtClean="0"/>
              <a:t>Conocimiento</a:t>
            </a:r>
            <a:r>
              <a:rPr lang="es-MX" b="1" dirty="0" smtClean="0"/>
              <a:t>:</a:t>
            </a:r>
            <a:r>
              <a:rPr lang="es-MX" dirty="0" smtClean="0"/>
              <a:t> Conocer el ciclo creativo en forma integral.</a:t>
            </a:r>
          </a:p>
          <a:p>
            <a:pPr lvl="1" algn="just"/>
            <a:endParaRPr lang="es-MX" b="1" u="sng" dirty="0" smtClean="0"/>
          </a:p>
          <a:p>
            <a:pPr lvl="1" algn="just"/>
            <a:r>
              <a:rPr lang="es-MX" b="1" u="sng" dirty="0" smtClean="0"/>
              <a:t>Habilidad</a:t>
            </a:r>
            <a:r>
              <a:rPr lang="es-MX" b="1" dirty="0" smtClean="0"/>
              <a:t>:</a:t>
            </a:r>
            <a:r>
              <a:rPr lang="es-MX" dirty="0" smtClean="0"/>
              <a:t> Desarrollar la capacidad de innovar y, a su vez, de dar concreción a las ideas.</a:t>
            </a:r>
          </a:p>
          <a:p>
            <a:pPr lvl="1" algn="just"/>
            <a:endParaRPr lang="es-MX" b="1" u="sng" dirty="0" smtClean="0"/>
          </a:p>
          <a:p>
            <a:pPr lvl="1" algn="just"/>
            <a:r>
              <a:rPr lang="es-MX" b="1" u="sng" dirty="0" smtClean="0"/>
              <a:t>Actitud</a:t>
            </a:r>
            <a:r>
              <a:rPr lang="es-MX" b="1" dirty="0" smtClean="0"/>
              <a:t>:</a:t>
            </a:r>
            <a:r>
              <a:rPr lang="es-MX" dirty="0" smtClean="0"/>
              <a:t> Facilitar la predisposición a convertir ideas innovadoras en aportes prácticos.</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par>
                          <p:cTn id="18" fill="hold">
                            <p:stCondLst>
                              <p:cond delay="201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3">
                                            <p:txEl>
                                              <p:pRg st="2" end="2"/>
                                            </p:txEl>
                                          </p:spTgt>
                                        </p:tgtEl>
                                      </p:cBhvr>
                                    </p:animEffect>
                                  </p:childTnLst>
                                </p:cTn>
                              </p:par>
                            </p:childTnLst>
                          </p:cTn>
                        </p:par>
                        <p:par>
                          <p:cTn id="24" fill="hold">
                            <p:stCondLst>
                              <p:cond delay="221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4" end="4"/>
                                            </p:txEl>
                                          </p:spTgt>
                                        </p:tgtEl>
                                      </p:cBhvr>
                                    </p:animEffect>
                                  </p:childTnLst>
                                </p:cTn>
                              </p:par>
                            </p:childTnLst>
                          </p:cTn>
                        </p:par>
                        <p:par>
                          <p:cTn id="30" fill="hold">
                            <p:stCondLst>
                              <p:cond delay="241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a:xfrm>
            <a:off x="467544" y="1124744"/>
            <a:ext cx="8229600" cy="5040560"/>
          </a:xfrm>
        </p:spPr>
        <p:txBody>
          <a:bodyPr>
            <a:noAutofit/>
          </a:bodyPr>
          <a:lstStyle/>
          <a:p>
            <a:pPr algn="just"/>
            <a:r>
              <a:rPr lang="es-MX" sz="1600" dirty="0" smtClean="0"/>
              <a:t>Transformar ideas creativas en acciones implica avanzar un nuevo paso en el ciclo innovativo. Por eso plantearemos que estas producciones que revolucionan lo conocido hasta el momento deben tener una materialización posible. Ambos conceptos –creación y concreción- han sido estudiados como parte de un todo asentado en el pensamiento divergente y en el pensamiento convergente, como mecanismo necesario para pasar de una idea a la materialización de la misma.</a:t>
            </a:r>
          </a:p>
          <a:p>
            <a:pPr algn="just"/>
            <a:endParaRPr lang="es-MX" sz="800" dirty="0" smtClean="0"/>
          </a:p>
          <a:p>
            <a:pPr algn="just"/>
            <a:r>
              <a:rPr lang="es-MX" sz="1600" dirty="0" smtClean="0"/>
              <a:t>En el trabajo creativo, en las primeras fases, es conveniente que predomine el pensamiento divergente: éste abre posibilidades. En cambio, en la realización de las ideas es conveniente que predomine el pensamiento convergente, para que lleguen a hacerse efectivas. Ambos pensamientos deben interactuar. Además, íntimamente relacionado con el pensamiento, hay que trabajar la actitud. La actitud creativa: abierta, flexible, sensible, positiva, tiene su complemento en la actitud de implementación: persistente, clara en los objetivos, constante, esforzada, aterrizada.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231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p:txBody>
          <a:bodyPr>
            <a:normAutofit fontScale="62500" lnSpcReduction="20000"/>
          </a:bodyPr>
          <a:lstStyle/>
          <a:p>
            <a:pPr algn="just"/>
            <a:r>
              <a:rPr lang="es-MX" dirty="0" smtClean="0"/>
              <a:t>Las etapas de la creación que corresponden propiamente a la concreción de una idea dicen relación con comprobar que sea factible de ser llevada a la práctica, que tenga un uso, que sea funcional a un objetivo. Revisemos los pasos siguientes:</a:t>
            </a:r>
          </a:p>
          <a:p>
            <a:pPr algn="just"/>
            <a:endParaRPr lang="es-MX" dirty="0" smtClean="0"/>
          </a:p>
          <a:p>
            <a:pPr lvl="1" algn="just"/>
            <a:r>
              <a:rPr lang="es-MX" b="1" dirty="0" smtClean="0"/>
              <a:t>Fase de Comprobación</a:t>
            </a:r>
            <a:r>
              <a:rPr lang="es-MX" dirty="0" smtClean="0"/>
              <a:t>: donde el innovador chequea y formula su creación en términos ordenados, dándole una configuración funcional y desarrollando la idea para su utilización práctica. El innovador revisa que lo creado esté al servicio del cumplimiento de los objetivos que había establecido. Es una fase racional y controlable, de contacto con el mundo exterior, con el mundo real.</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36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p:txBody>
          <a:bodyPr>
            <a:normAutofit fontScale="62500" lnSpcReduction="20000"/>
          </a:bodyPr>
          <a:lstStyle/>
          <a:p>
            <a:pPr lvl="1" algn="just"/>
            <a:r>
              <a:rPr lang="es-MX" b="1" dirty="0" smtClean="0"/>
              <a:t>Fase de Planificación</a:t>
            </a:r>
            <a:r>
              <a:rPr lang="es-MX" dirty="0" smtClean="0"/>
              <a:t>: en la que se programa la materialización de la idea. Para que exista un aporte que satisfaga alguna necesidad, debe generarse un producto o servicio disponible para quienes fue concebido. Aquí se pasa de la comprobación de su utilidad a la búsqueda de recursos, a la elaboración de un programa de acción y a la asignación de prioridades.</a:t>
            </a:r>
          </a:p>
          <a:p>
            <a:pPr lvl="1" algn="just"/>
            <a:endParaRPr lang="es-MX" dirty="0" smtClean="0"/>
          </a:p>
          <a:p>
            <a:pPr lvl="1" algn="just"/>
            <a:r>
              <a:rPr lang="es-MX" b="1" dirty="0" smtClean="0"/>
              <a:t>Fase de Implementación</a:t>
            </a:r>
            <a:r>
              <a:rPr lang="es-MX" dirty="0" smtClean="0"/>
              <a:t>: en la que toda la energía y recursos se ponen al servicio de la ejecución. En esta fase se realizan todas las acciones que fueron planificadas en el papel. A partir de este momento se encuentran las dificultades “de la calle” y se requiere mucha claridad de objetivos para no desistir.</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4100"/>
                            </p:stCondLst>
                            <p:childTnLst>
                              <p:par>
                                <p:cTn id="17" presetID="2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p:txBody>
          <a:bodyPr>
            <a:normAutofit fontScale="92500"/>
          </a:bodyPr>
          <a:lstStyle/>
          <a:p>
            <a:pPr algn="just">
              <a:buNone/>
            </a:pPr>
            <a:r>
              <a:rPr lang="es-MX" b="1" dirty="0" smtClean="0"/>
              <a:t>Descripción de la actividad.</a:t>
            </a:r>
          </a:p>
          <a:p>
            <a:pPr lvl="1" algn="just"/>
            <a:r>
              <a:rPr lang="es-MX" dirty="0" smtClean="0"/>
              <a:t>Esta actividad permite vivenciar que un proceso creativo debe finalizar en la concreción de la idea. Para vivir esta experiencia los estudiantes ejercitarán las fases de comprobación de factibilidad de una idea, definirán los problemas de concreción que encuentran y, por lo tanto, la necesidad o no de ajustarla.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4100"/>
                            </p:stCondLst>
                            <p:childTnLst>
                              <p:par>
                                <p:cTn id="17" presetID="29"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800" dirty="0" smtClean="0"/>
              <a:t>Competencias área de iniciativa y emprendimiento</a:t>
            </a:r>
            <a:endParaRPr lang="es-MX" sz="2800" dirty="0"/>
          </a:p>
        </p:txBody>
      </p:sp>
      <p:graphicFrame>
        <p:nvGraphicFramePr>
          <p:cNvPr id="3" name="5 Marcador de contenido"/>
          <p:cNvGraphicFramePr>
            <a:graphicFrameLocks/>
          </p:cNvGraphicFramePr>
          <p:nvPr/>
        </p:nvGraphicFramePr>
        <p:xfrm>
          <a:off x="467544" y="1412776"/>
          <a:ext cx="8283600" cy="4490248"/>
        </p:xfrm>
        <a:graphic>
          <a:graphicData uri="http://schemas.openxmlformats.org/drawingml/2006/table">
            <a:tbl>
              <a:tblPr firstRow="1" bandRow="1">
                <a:tableStyleId>{7DF18680-E054-41AD-8BC1-D1AEF772440D}</a:tableStyleId>
              </a:tblPr>
              <a:tblGrid>
                <a:gridCol w="1479600"/>
                <a:gridCol w="1958400"/>
                <a:gridCol w="2181600"/>
                <a:gridCol w="1368000"/>
                <a:gridCol w="1296000"/>
              </a:tblGrid>
              <a:tr h="442061">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Área de competencia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Competencia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Actividad</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Duración</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solidFill>
                  </a:tcPr>
                </a:tc>
                <a:tc>
                  <a:txBody>
                    <a:bodyPr/>
                    <a:lstStyle/>
                    <a:p>
                      <a:pPr marL="0" algn="ctr" defTabSz="914400" rtl="0" eaLnBrk="1" latinLnBrk="0" hangingPunct="1"/>
                      <a:r>
                        <a:rPr lang="es-MX" sz="1200" b="1"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Evidencias </a:t>
                      </a:r>
                      <a:endParaRPr lang="es-MX" sz="1200" b="1"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solidFill>
                  </a:tcPr>
                </a:tc>
              </a:tr>
              <a:tr h="690341">
                <a:tc row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Iniciativa y emprendimiento</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rowSpan="2">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Adaptarse a nuevas competencias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alpha val="69804"/>
                      </a:srgbClr>
                    </a:solidFill>
                  </a:tcP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¡Pero si así lo hemos hecho siempre!</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C000">
                        <a:alpha val="69804"/>
                      </a:srgbClr>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rowSpan="8">
                  <a:txBody>
                    <a:bodyPr/>
                    <a:lstStyle/>
                    <a:p>
                      <a:pPr marL="180975" indent="-180975" algn="l" defTabSz="914400" rtl="0" eaLnBrk="1" latinLnBrk="0" hangingPunct="1">
                        <a:buFont typeface="Wingdings" pitchFamily="2" charset="2"/>
                        <a:buChar cha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Banco de datos</a:t>
                      </a:r>
                    </a:p>
                    <a:p>
                      <a:pPr marL="180975" indent="-180975" algn="l" defTabSz="914400" rtl="0" eaLnBrk="1" latinLnBrk="0" hangingPunct="1">
                        <a:buFont typeface="Wingdings" pitchFamily="2" charset="2"/>
                        <a:buChar char="§"/>
                      </a:pPr>
                      <a:endPar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endParaRPr>
                    </a:p>
                    <a:p>
                      <a:pPr marL="180975" indent="-180975" algn="l" defTabSz="914400" rtl="0" eaLnBrk="1" latinLnBrk="0" hangingPunct="1">
                        <a:buFont typeface="Wingdings" pitchFamily="2" charset="2"/>
                        <a:buChar cha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Fuentes</a:t>
                      </a:r>
                      <a:r>
                        <a:rPr lang="es-MX" sz="1200" kern="1200" baseline="0" dirty="0" smtClean="0">
                          <a:solidFill>
                            <a:schemeClr val="tx2">
                              <a:lumMod val="50000"/>
                            </a:schemeClr>
                          </a:solidFill>
                          <a:effectLst>
                            <a:outerShdw blurRad="38100" dist="38100" dir="2700000" algn="tl">
                              <a:srgbClr val="000000">
                                <a:alpha val="43137"/>
                              </a:srgbClr>
                            </a:outerShdw>
                          </a:effectLst>
                          <a:latin typeface="+mn-lt"/>
                          <a:ea typeface="+mn-ea"/>
                          <a:cs typeface="+mn-cs"/>
                        </a:rPr>
                        <a:t> de financiamiento para estudios</a:t>
                      </a:r>
                    </a:p>
                    <a:p>
                      <a:pPr marL="180975" indent="-180975" algn="l" defTabSz="914400" rtl="0" eaLnBrk="1" latinLnBrk="0" hangingPunct="1">
                        <a:buFont typeface="Wingdings" pitchFamily="2" charset="2"/>
                        <a:buChar char="§"/>
                      </a:pPr>
                      <a:endParaRPr lang="es-MX" sz="1200" kern="1200" baseline="0" dirty="0" smtClean="0">
                        <a:solidFill>
                          <a:schemeClr val="tx2">
                            <a:lumMod val="50000"/>
                          </a:schemeClr>
                        </a:solidFill>
                        <a:effectLst>
                          <a:outerShdw blurRad="38100" dist="38100" dir="2700000" algn="tl">
                            <a:srgbClr val="000000">
                              <a:alpha val="43137"/>
                            </a:srgbClr>
                          </a:outerShdw>
                        </a:effectLst>
                        <a:latin typeface="+mn-lt"/>
                        <a:ea typeface="+mn-ea"/>
                        <a:cs typeface="+mn-cs"/>
                      </a:endParaRPr>
                    </a:p>
                    <a:p>
                      <a:pPr marL="180975" indent="-180975" algn="l" defTabSz="914400" rtl="0" eaLnBrk="1" latinLnBrk="0" hangingPunct="1">
                        <a:buFont typeface="Wingdings" pitchFamily="2" charset="2"/>
                        <a:buChar char="§"/>
                      </a:pPr>
                      <a:r>
                        <a:rPr lang="es-MX" sz="1200" kern="1200" baseline="0" dirty="0" smtClean="0">
                          <a:solidFill>
                            <a:schemeClr val="tx2">
                              <a:lumMod val="50000"/>
                            </a:schemeClr>
                          </a:solidFill>
                          <a:effectLst>
                            <a:outerShdw blurRad="38100" dist="38100" dir="2700000" algn="tl">
                              <a:srgbClr val="000000">
                                <a:alpha val="43137"/>
                              </a:srgbClr>
                            </a:outerShdw>
                          </a:effectLst>
                          <a:latin typeface="+mn-lt"/>
                          <a:ea typeface="+mn-ea"/>
                          <a:cs typeface="+mn-cs"/>
                        </a:rPr>
                        <a:t>Fuente de búsqueda de empleo</a:t>
                      </a:r>
                    </a:p>
                  </a:txBody>
                  <a:tcPr>
                    <a:solidFill>
                      <a:srgbClr val="FFC000">
                        <a:alpha val="69804"/>
                      </a:srgbClr>
                    </a:solidFill>
                  </a:tcPr>
                </a:tc>
              </a:tr>
              <a:tr h="69034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Todo lo hago con empeño</a:t>
                      </a:r>
                    </a:p>
                    <a:p>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EA8F"/>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90 minutos (dividido en dos sesiones)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EA8F"/>
                    </a:solidFill>
                  </a:tcPr>
                </a:tc>
              </a:tr>
              <a:tr h="44206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Creatividad</a:t>
                      </a:r>
                      <a:r>
                        <a:rPr lang="es-MX" sz="1200" kern="1200" baseline="0" dirty="0" smtClean="0">
                          <a:solidFill>
                            <a:schemeClr val="tx2">
                              <a:lumMod val="50000"/>
                            </a:schemeClr>
                          </a:solidFill>
                          <a:effectLst>
                            <a:outerShdw blurRad="38100" dist="38100" dir="2700000" algn="tl">
                              <a:srgbClr val="000000">
                                <a:alpha val="43137"/>
                              </a:srgbClr>
                            </a:outerShdw>
                          </a:effectLst>
                          <a:latin typeface="+mn-lt"/>
                          <a:ea typeface="+mn-ea"/>
                          <a:cs typeface="+mn-cs"/>
                        </a:rPr>
                        <a:t> </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¿Y por qué?</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C000"/>
                    </a:solidFill>
                  </a:tcPr>
                </a:tc>
              </a:tr>
              <a:tr h="44206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accent6">
                            <a:lumMod val="75000"/>
                          </a:schemeClr>
                        </a:solidFill>
                        <a:effectLst>
                          <a:outerShdw blurRad="38100" dist="38100" dir="1200000" algn="tl">
                            <a:schemeClr val="tx1">
                              <a:alpha val="75000"/>
                            </a:schemeClr>
                          </a:outerShdw>
                        </a:effectLst>
                        <a:latin typeface="Trebuchet MS" pitchFamily="34" charset="0"/>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Se me prendió el foco</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EA8F"/>
                    </a:solidFill>
                  </a:tcPr>
                </a:tc>
              </a:tr>
              <a:tr h="442061">
                <a:tc vMerge="1">
                  <a:txBody>
                    <a:bodyPr/>
                    <a:lstStyle/>
                    <a:p>
                      <a:endParaRPr lang="es-MX"/>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tx2">
                            <a:lumMod val="50000"/>
                          </a:schemeClr>
                        </a:solidFill>
                        <a:effectLst>
                          <a:outerShdw blurRad="38100" dist="38100" dir="1200000" algn="tl">
                            <a:schemeClr val="tx1">
                              <a:alpha val="75000"/>
                            </a:schemeClr>
                          </a:outerShdw>
                        </a:effectLst>
                        <a:latin typeface="+mn-lt"/>
                        <a:ea typeface="+mn-ea"/>
                        <a:cs typeface="+mn-cs"/>
                      </a:endParaRPr>
                    </a:p>
                  </a:txBody>
                  <a:tcPr anchor="ctr">
                    <a:solidFill>
                      <a:srgbClr val="E9F1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Me pongo el sombrero</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C000"/>
                    </a:solidFill>
                  </a:tcPr>
                </a:tc>
              </a:tr>
              <a:tr h="44206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ea typeface="+mn-ea"/>
                          <a:cs typeface="+mn-cs"/>
                        </a:rPr>
                        <a:t>Traducir ideas en acciones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El trabajo de fin de semana</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EA8F"/>
                    </a:solidFill>
                  </a:tcPr>
                </a:tc>
              </a:tr>
              <a:tr h="44206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accent6">
                            <a:lumMod val="75000"/>
                          </a:schemeClr>
                        </a:solidFill>
                        <a:effectLst>
                          <a:outerShdw blurRad="38100" dist="38100" dir="1200000" algn="tl">
                            <a:schemeClr val="tx1">
                              <a:alpha val="75000"/>
                            </a:schemeClr>
                          </a:outerShdw>
                        </a:effectLst>
                        <a:latin typeface="Trebuchet MS" pitchFamily="34" charset="0"/>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Saltando vallas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C000">
                        <a:alpha val="69804"/>
                      </a:srgbClr>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C000"/>
                    </a:solidFill>
                  </a:tcPr>
                </a:tc>
              </a:tr>
              <a:tr h="442061">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accent6">
                            <a:lumMod val="75000"/>
                          </a:schemeClr>
                        </a:solidFill>
                        <a:effectLst>
                          <a:outerShdw blurRad="38100" dist="38100" dir="1200000" algn="tl">
                            <a:schemeClr val="tx1">
                              <a:alpha val="75000"/>
                            </a:schemeClr>
                          </a:outerShdw>
                        </a:effectLst>
                        <a:latin typeface="Trebuchet MS" pitchFamily="34" charset="0"/>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2">
                              <a:lumMod val="50000"/>
                            </a:schemeClr>
                          </a:solidFill>
                          <a:effectLst>
                            <a:outerShdw blurRad="38100" dist="38100" dir="2700000" algn="tl">
                              <a:srgbClr val="000000">
                                <a:alpha val="43137"/>
                              </a:srgbClr>
                            </a:outerShdw>
                          </a:effectLst>
                          <a:latin typeface="+mn-lt"/>
                        </a:rPr>
                        <a:t>El camino para llegar a casa</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a:txBody>
                    <a:bodyPr/>
                    <a:lstStyle/>
                    <a:p>
                      <a:pPr marL="0" algn="ctr" defTabSz="914400" rtl="0" eaLnBrk="1" latinLnBrk="0" hangingPunct="1"/>
                      <a:r>
                        <a:rPr lang="es-MX" sz="1200" kern="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kern="1200" dirty="0">
                        <a:solidFill>
                          <a:schemeClr val="tx2">
                            <a:lumMod val="50000"/>
                          </a:schemeClr>
                        </a:solidFill>
                        <a:effectLst>
                          <a:outerShdw blurRad="38100" dist="38100" dir="2700000" algn="tl">
                            <a:srgbClr val="000000">
                              <a:alpha val="43137"/>
                            </a:srgbClr>
                          </a:outerShdw>
                        </a:effectLst>
                        <a:latin typeface="+mn-lt"/>
                        <a:ea typeface="+mn-ea"/>
                        <a:cs typeface="+mn-cs"/>
                      </a:endParaRPr>
                    </a:p>
                  </a:txBody>
                  <a:tcPr anchor="ctr">
                    <a:solidFill>
                      <a:srgbClr val="FFEA8F"/>
                    </a:solidFill>
                  </a:tcPr>
                </a:tc>
                <a:tc vMerge="1">
                  <a:txBody>
                    <a:bodyPr/>
                    <a:lstStyle/>
                    <a:p>
                      <a:pPr marL="0" algn="ctr" defTabSz="914400" rtl="0" eaLnBrk="1" latinLnBrk="0" hangingPunct="1"/>
                      <a:endParaRPr lang="es-MX" sz="1200" kern="1200" dirty="0">
                        <a:solidFill>
                          <a:schemeClr val="tx2">
                            <a:lumMod val="50000"/>
                          </a:schemeClr>
                        </a:solidFill>
                        <a:effectLst>
                          <a:outerShdw blurRad="38100" dist="38100" dir="2700000" algn="tl">
                            <a:srgbClr val="000000">
                              <a:alpha val="43137"/>
                            </a:srgbClr>
                          </a:outerShdw>
                        </a:effectLst>
                        <a:latin typeface="Trebuchet MS" pitchFamily="34" charset="0"/>
                        <a:ea typeface="+mn-ea"/>
                        <a:cs typeface="+mn-cs"/>
                      </a:endParaRPr>
                    </a:p>
                  </a:txBody>
                  <a:tcPr anchor="ctr">
                    <a:solidFill>
                      <a:srgbClr val="FFEA8F"/>
                    </a:solidFill>
                  </a:tcP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1"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200"/>
                            </p:stCondLst>
                            <p:childTnLst>
                              <p:par>
                                <p:cTn id="11" presetID="21"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4)">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p:txBody>
          <a:bodyPr>
            <a:normAutofit fontScale="92500" lnSpcReduction="20000"/>
          </a:bodyPr>
          <a:lstStyle/>
          <a:p>
            <a:pPr algn="just">
              <a:buNone/>
            </a:pPr>
            <a:r>
              <a:rPr lang="es-MX" b="1" dirty="0" smtClean="0"/>
              <a:t>Desarrollo de la actividad.</a:t>
            </a:r>
          </a:p>
          <a:p>
            <a:pPr lvl="1" algn="just"/>
            <a:r>
              <a:rPr lang="es-MX" dirty="0" smtClean="0"/>
              <a:t>Que los participantes, a través de la lluvia de ideas expresen en qué podrían trabajar los sábados para contar con un ingreso. Tenemos 10 minutos para ello.</a:t>
            </a:r>
          </a:p>
          <a:p>
            <a:pPr lvl="1" algn="just"/>
            <a:r>
              <a:rPr lang="es-MX" dirty="0" smtClean="0"/>
              <a:t>Después los participantes deberán dividirse en parejas y seleccionar una de las ideas del rotafolio o pizarrón para decidir el camino a tomar para desarrollarla y llevarla a la práctica.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par>
                                <p:cTn id="16" presetID="29"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
                                            <p:txEl>
                                              <p:pRg st="1" end="1"/>
                                            </p:txEl>
                                          </p:spTgt>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a:xfrm>
            <a:off x="457200"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trabajo de fin de semana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SALTANDO VALLAS</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a:p>
        </p:txBody>
      </p:sp>
      <p:sp>
        <p:nvSpPr>
          <p:cNvPr id="7"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TRADUCIR IDEAS EN ACCIONES</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a:p>
        </p:txBody>
      </p:sp>
      <p:sp>
        <p:nvSpPr>
          <p:cNvPr id="5"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vivenciar que un proceso creativo debe finalizar en la concreción de la idea. Para ello, los aprendizajes esperados son:</a:t>
            </a:r>
          </a:p>
          <a:p>
            <a:pPr algn="just"/>
            <a:endParaRPr lang="es-MX" dirty="0" smtClean="0"/>
          </a:p>
          <a:p>
            <a:pPr lvl="1"/>
            <a:r>
              <a:rPr lang="es-MX" b="1" u="sng" dirty="0" smtClean="0"/>
              <a:t>Conocimiento</a:t>
            </a:r>
            <a:r>
              <a:rPr lang="es-MX" b="1" dirty="0" smtClean="0"/>
              <a:t>:  </a:t>
            </a:r>
            <a:r>
              <a:rPr lang="es-MX" dirty="0" smtClean="0">
                <a:solidFill>
                  <a:schemeClr val="dk1"/>
                </a:solidFill>
              </a:rPr>
              <a:t>Reconocer los pasos racionales y </a:t>
            </a:r>
            <a:r>
              <a:rPr lang="es-MX" dirty="0" err="1" smtClean="0">
                <a:solidFill>
                  <a:schemeClr val="dk1"/>
                </a:solidFill>
              </a:rPr>
              <a:t>actitudinales</a:t>
            </a:r>
            <a:r>
              <a:rPr lang="es-MX" dirty="0" smtClean="0">
                <a:solidFill>
                  <a:schemeClr val="dk1"/>
                </a:solidFill>
              </a:rPr>
              <a:t> involucrados en la resolución de problemas.</a:t>
            </a:r>
            <a:endParaRPr lang="es-MX" dirty="0" smtClean="0"/>
          </a:p>
          <a:p>
            <a:pPr lvl="1" algn="just"/>
            <a:endParaRPr lang="es-MX" b="1" u="sng" dirty="0" smtClean="0"/>
          </a:p>
          <a:p>
            <a:pPr lvl="1"/>
            <a:r>
              <a:rPr lang="es-MX" b="1" u="sng" dirty="0" smtClean="0"/>
              <a:t>Habilidad</a:t>
            </a:r>
            <a:r>
              <a:rPr lang="es-MX" b="1" dirty="0" smtClean="0"/>
              <a:t>: </a:t>
            </a:r>
            <a:r>
              <a:rPr lang="es-MX" dirty="0" smtClean="0">
                <a:solidFill>
                  <a:schemeClr val="dk1"/>
                </a:solidFill>
              </a:rPr>
              <a:t>Desarrollar la capacidad de enfrentar las  dificultades.</a:t>
            </a:r>
          </a:p>
          <a:p>
            <a:pPr lvl="1" algn="just"/>
            <a:endParaRPr lang="es-MX" dirty="0" smtClean="0"/>
          </a:p>
          <a:p>
            <a:pPr lvl="1"/>
            <a:r>
              <a:rPr lang="es-MX" b="1" u="sng" dirty="0" smtClean="0"/>
              <a:t>Actitud</a:t>
            </a:r>
            <a:r>
              <a:rPr lang="es-MX" b="1" dirty="0" smtClean="0"/>
              <a:t>: </a:t>
            </a:r>
            <a:r>
              <a:rPr lang="es-MX" dirty="0" smtClean="0">
                <a:solidFill>
                  <a:schemeClr val="dk1"/>
                </a:solidFill>
              </a:rPr>
              <a:t>Favorecer la predisposición a enfrentar dificultades y solucionarlas.</a:t>
            </a:r>
          </a:p>
          <a:p>
            <a:pPr lvl="1" algn="just"/>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par>
                          <p:cTn id="12" fill="hold">
                            <p:stCondLst>
                              <p:cond delay="1360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2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5">
                                            <p:txEl>
                                              <p:pRg st="2" end="2"/>
                                            </p:txEl>
                                          </p:spTgt>
                                        </p:tgtEl>
                                      </p:cBhvr>
                                    </p:animEffect>
                                  </p:childTnLst>
                                </p:cTn>
                              </p:par>
                            </p:childTnLst>
                          </p:cTn>
                        </p:par>
                        <p:par>
                          <p:cTn id="18" fill="hold">
                            <p:stCondLst>
                              <p:cond delay="15600"/>
                            </p:stCondLst>
                            <p:childTnLst>
                              <p:par>
                                <p:cTn id="19" presetID="29" presetClass="entr" presetSubtype="0" fill="hold" nodeType="after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2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5">
                                            <p:txEl>
                                              <p:pRg st="4" end="4"/>
                                            </p:txEl>
                                          </p:spTgt>
                                        </p:tgtEl>
                                      </p:cBhvr>
                                    </p:animEffect>
                                  </p:childTnLst>
                                </p:cTn>
                              </p:par>
                            </p:childTnLst>
                          </p:cTn>
                        </p:par>
                        <p:par>
                          <p:cTn id="24" fill="hold">
                            <p:stCondLst>
                              <p:cond delay="17600"/>
                            </p:stCondLst>
                            <p:childTnLst>
                              <p:par>
                                <p:cTn id="25" presetID="2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p:cTn id="27" dur="20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3" name="2 Marcador de contenido"/>
          <p:cNvSpPr>
            <a:spLocks noGrp="1"/>
          </p:cNvSpPr>
          <p:nvPr>
            <p:ph idx="1"/>
          </p:nvPr>
        </p:nvSpPr>
        <p:spPr/>
        <p:txBody>
          <a:bodyPr>
            <a:normAutofit/>
          </a:bodyPr>
          <a:lstStyle/>
          <a:p>
            <a:r>
              <a:rPr lang="es-MX" dirty="0" smtClean="0"/>
              <a:t>Transformar ideas creativas en acciones implica avanzar un nuevo paso en el ciclo innovador. </a:t>
            </a:r>
          </a:p>
          <a:p>
            <a:r>
              <a:rPr lang="es-MX" dirty="0" smtClean="0"/>
              <a:t>Creación y Concreción: mecanismo necesario para pasar de una idea a la materialización de la misma. </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3" name="2 Marcador de contenido"/>
          <p:cNvSpPr>
            <a:spLocks noGrp="1"/>
          </p:cNvSpPr>
          <p:nvPr>
            <p:ph idx="1"/>
          </p:nvPr>
        </p:nvSpPr>
        <p:spPr>
          <a:xfrm>
            <a:off x="467544" y="1495325"/>
            <a:ext cx="8229600" cy="4741987"/>
          </a:xfrm>
        </p:spPr>
        <p:txBody>
          <a:bodyPr>
            <a:normAutofit fontScale="70000" lnSpcReduction="20000"/>
          </a:bodyPr>
          <a:lstStyle/>
          <a:p>
            <a:r>
              <a:rPr lang="es-MX" dirty="0" smtClean="0"/>
              <a:t>En el </a:t>
            </a:r>
            <a:r>
              <a:rPr lang="es-MX" b="1" dirty="0" smtClean="0"/>
              <a:t>trabajo creativo</a:t>
            </a:r>
            <a:r>
              <a:rPr lang="es-MX" dirty="0" smtClean="0"/>
              <a:t>, en las </a:t>
            </a:r>
            <a:r>
              <a:rPr lang="es-MX" b="1" dirty="0" smtClean="0">
                <a:solidFill>
                  <a:srgbClr val="92D050"/>
                </a:solidFill>
              </a:rPr>
              <a:t>primeras fases</a:t>
            </a:r>
            <a:r>
              <a:rPr lang="es-MX" dirty="0" smtClean="0"/>
              <a:t>, es conveniente que predomine el </a:t>
            </a:r>
            <a:r>
              <a:rPr lang="es-MX" b="1" dirty="0" smtClean="0">
                <a:solidFill>
                  <a:srgbClr val="92D050"/>
                </a:solidFill>
              </a:rPr>
              <a:t>pensamiento divergente</a:t>
            </a:r>
            <a:r>
              <a:rPr lang="es-MX" dirty="0" smtClean="0"/>
              <a:t>: éste </a:t>
            </a:r>
            <a:r>
              <a:rPr lang="es-MX" b="1" dirty="0" smtClean="0">
                <a:solidFill>
                  <a:srgbClr val="92D050"/>
                </a:solidFill>
              </a:rPr>
              <a:t>abre posibilidades</a:t>
            </a:r>
            <a:r>
              <a:rPr lang="es-MX" dirty="0" smtClean="0"/>
              <a:t>. En cambio, en la </a:t>
            </a:r>
            <a:r>
              <a:rPr lang="es-MX" b="1" dirty="0" smtClean="0">
                <a:solidFill>
                  <a:schemeClr val="tx2">
                    <a:lumMod val="60000"/>
                    <a:lumOff val="40000"/>
                  </a:schemeClr>
                </a:solidFill>
              </a:rPr>
              <a:t>realización de las ideas</a:t>
            </a:r>
            <a:r>
              <a:rPr lang="es-MX" dirty="0" smtClean="0">
                <a:solidFill>
                  <a:schemeClr val="tx2">
                    <a:lumMod val="60000"/>
                    <a:lumOff val="40000"/>
                  </a:schemeClr>
                </a:solidFill>
              </a:rPr>
              <a:t> </a:t>
            </a:r>
            <a:r>
              <a:rPr lang="es-MX" dirty="0" smtClean="0"/>
              <a:t>es conveniente que predomine el </a:t>
            </a:r>
            <a:r>
              <a:rPr lang="es-MX" b="1" dirty="0" smtClean="0">
                <a:solidFill>
                  <a:schemeClr val="tx2">
                    <a:lumMod val="60000"/>
                    <a:lumOff val="40000"/>
                  </a:schemeClr>
                </a:solidFill>
              </a:rPr>
              <a:t>pensamiento convergente</a:t>
            </a:r>
            <a:r>
              <a:rPr lang="es-MX" dirty="0" smtClean="0"/>
              <a:t>, para que lleguen a hacerse </a:t>
            </a:r>
            <a:r>
              <a:rPr lang="es-MX" b="1" dirty="0" smtClean="0">
                <a:solidFill>
                  <a:schemeClr val="tx2">
                    <a:lumMod val="60000"/>
                    <a:lumOff val="40000"/>
                  </a:schemeClr>
                </a:solidFill>
              </a:rPr>
              <a:t>efectivas</a:t>
            </a:r>
            <a:r>
              <a:rPr lang="es-MX" dirty="0" smtClean="0"/>
              <a:t>. Ambos pensamientos deben interactuar. Además, íntimamente relacionado con el pensamiento, hay que trabajar la actitud. La </a:t>
            </a:r>
            <a:r>
              <a:rPr lang="es-MX" dirty="0" smtClean="0">
                <a:solidFill>
                  <a:srgbClr val="92D050"/>
                </a:solidFill>
              </a:rPr>
              <a:t>actitud creativa: abierta, flexible, sensible, positiva,</a:t>
            </a:r>
            <a:r>
              <a:rPr lang="es-MX" dirty="0" smtClean="0"/>
              <a:t> tiene su complemento en la </a:t>
            </a:r>
            <a:r>
              <a:rPr lang="es-MX" dirty="0" smtClean="0">
                <a:solidFill>
                  <a:schemeClr val="tx2">
                    <a:lumMod val="60000"/>
                    <a:lumOff val="40000"/>
                  </a:schemeClr>
                </a:solidFill>
              </a:rPr>
              <a:t>actitud de implementación: persistente, clara en los objetivos, constante, esforzada, aterrizada</a:t>
            </a:r>
            <a:r>
              <a:rPr lang="es-MX" dirty="0" smtClean="0">
                <a:solidFill>
                  <a:schemeClr val="tx1"/>
                </a:solidFill>
              </a:rPr>
              <a:t>.</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3" name="2 Marcador de contenido"/>
          <p:cNvSpPr>
            <a:spLocks noGrp="1"/>
          </p:cNvSpPr>
          <p:nvPr>
            <p:ph idx="1"/>
          </p:nvPr>
        </p:nvSpPr>
        <p:spPr>
          <a:xfrm>
            <a:off x="467544" y="1196753"/>
            <a:ext cx="8229600" cy="648071"/>
          </a:xfrm>
        </p:spPr>
        <p:txBody>
          <a:bodyPr>
            <a:normAutofit fontScale="85000" lnSpcReduction="20000"/>
          </a:bodyPr>
          <a:lstStyle/>
          <a:p>
            <a:r>
              <a:rPr lang="es-MX" dirty="0" smtClean="0"/>
              <a:t>Pasos para la concreción de una idea:</a:t>
            </a:r>
          </a:p>
          <a:p>
            <a:pPr>
              <a:buNone/>
            </a:pPr>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a:p>
        </p:txBody>
      </p:sp>
      <p:graphicFrame>
        <p:nvGraphicFramePr>
          <p:cNvPr id="6" name="5 Tabla"/>
          <p:cNvGraphicFramePr>
            <a:graphicFrameLocks noGrp="1"/>
          </p:cNvGraphicFramePr>
          <p:nvPr/>
        </p:nvGraphicFramePr>
        <p:xfrm>
          <a:off x="539552" y="1916832"/>
          <a:ext cx="8136904" cy="4114800"/>
        </p:xfrm>
        <a:graphic>
          <a:graphicData uri="http://schemas.openxmlformats.org/drawingml/2006/table">
            <a:tbl>
              <a:tblPr firstRow="1" bandRow="1">
                <a:tableStyleId>{5940675A-B579-460E-94D1-54222C63F5DA}</a:tableStyleId>
              </a:tblPr>
              <a:tblGrid>
                <a:gridCol w="8136904"/>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b="1" i="0" kern="1200" dirty="0" smtClean="0">
                          <a:solidFill>
                            <a:schemeClr val="tx2">
                              <a:lumMod val="60000"/>
                              <a:lumOff val="40000"/>
                            </a:schemeClr>
                          </a:solidFill>
                        </a:rPr>
                        <a:t>Fase de Comprobación: </a:t>
                      </a:r>
                      <a:r>
                        <a:rPr lang="es-MX" sz="1800" kern="1200" dirty="0" smtClean="0"/>
                        <a:t>donde el innovador chequea y formula su creación en términos ordenados, dándole una configuración funcional y desarrollando la idea para su utilización práctica. El innovador revisa que lo creado esté al servicio del cumplimiento de los objetivos que había establecido. Es una fase racional y controlable, de contacto con el mundo exterior, con el mundo real.</a:t>
                      </a:r>
                      <a:endParaRPr lang="es-MX" b="0" dirty="0"/>
                    </a:p>
                  </a:txBody>
                  <a:tcPr>
                    <a:no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b="1" kern="1200" dirty="0" smtClean="0">
                          <a:solidFill>
                            <a:schemeClr val="tx2">
                              <a:lumMod val="60000"/>
                              <a:lumOff val="40000"/>
                            </a:schemeClr>
                          </a:solidFill>
                        </a:rPr>
                        <a:t>Fase de Planificación: </a:t>
                      </a:r>
                      <a:r>
                        <a:rPr lang="es-MX" sz="1800" kern="1200" dirty="0" smtClean="0"/>
                        <a:t>en la que se programa la materialización de la idea. Para que exista un aporte que satisfaga alguna necesidad, debe generarse un producto o servicio disponible para quienes fue concebido. Aquí se pasa de la comprobación de su utilidad a la búsqueda de recursos, a la elaboración de un programa de acción y a la asignación de prioridades.</a:t>
                      </a:r>
                      <a:endParaRPr lang="es-MX" dirty="0"/>
                    </a:p>
                  </a:txBody>
                  <a:tcPr>
                    <a:noFill/>
                  </a:tcPr>
                </a:tc>
              </a:tr>
              <a:tr h="370840">
                <a:tc>
                  <a:txBody>
                    <a:bodyPr/>
                    <a:lstStyle/>
                    <a:p>
                      <a:r>
                        <a:rPr lang="es-MX" sz="1800" b="1" i="0" kern="1200" dirty="0" smtClean="0">
                          <a:solidFill>
                            <a:schemeClr val="tx2">
                              <a:lumMod val="60000"/>
                              <a:lumOff val="40000"/>
                            </a:schemeClr>
                          </a:solidFill>
                        </a:rPr>
                        <a:t>Fase de Implementación:</a:t>
                      </a:r>
                      <a:r>
                        <a:rPr lang="es-MX" sz="1800" b="1" i="1" kern="1200" dirty="0" smtClean="0">
                          <a:solidFill>
                            <a:srgbClr val="FFC000"/>
                          </a:solidFill>
                        </a:rPr>
                        <a:t> </a:t>
                      </a:r>
                      <a:r>
                        <a:rPr lang="es-MX" sz="1800" kern="1200" dirty="0" smtClean="0"/>
                        <a:t>en la que toda la energía y recursos se ponen al servicio de la ejecución. En esta fase se realizan todas las acciones que fueron planificadas en el papel. A partir de este momento se encuentran las dificultades “de la calle” y se requiere mucha claridad de objetivos para no desistir.</a:t>
                      </a:r>
                      <a:endParaRPr lang="es-MX" dirty="0"/>
                    </a:p>
                  </a:txBody>
                  <a:tcPr>
                    <a:noFill/>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a:p>
        </p:txBody>
      </p:sp>
      <p:sp>
        <p:nvSpPr>
          <p:cNvPr id="5" name="2 Marcador de contenido"/>
          <p:cNvSpPr>
            <a:spLocks noGrp="1"/>
          </p:cNvSpPr>
          <p:nvPr>
            <p:ph idx="1"/>
          </p:nvPr>
        </p:nvSpPr>
        <p:spPr>
          <a:xfrm>
            <a:off x="467544" y="1484785"/>
            <a:ext cx="8229600" cy="4608511"/>
          </a:xfrm>
        </p:spPr>
        <p:txBody>
          <a:bodyPr>
            <a:normAutofit/>
          </a:bodyPr>
          <a:lstStyle/>
          <a:p>
            <a:pPr algn="just">
              <a:buNone/>
            </a:pPr>
            <a:r>
              <a:rPr lang="es-MX" sz="2400" dirty="0" smtClean="0"/>
              <a:t>Descripción de la actividad</a:t>
            </a:r>
          </a:p>
          <a:p>
            <a:pPr algn="just">
              <a:buNone/>
            </a:pPr>
            <a:r>
              <a:rPr lang="es-MX" sz="2000" dirty="0" smtClean="0"/>
              <a:t> </a:t>
            </a:r>
          </a:p>
          <a:p>
            <a:r>
              <a:rPr lang="es-MX" sz="2000" dirty="0" smtClean="0"/>
              <a:t>Para vivir esta experiencia los estudiantes ejercitarán las fases de comprobación de factibilidad de una idea, definirán los problemas de concreción que encuentran y, por lo tanto, la necesidad o no de ajustarla.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1" end="1"/>
                                            </p:txEl>
                                          </p:spTgt>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a:p>
        </p:txBody>
      </p:sp>
      <p:pic>
        <p:nvPicPr>
          <p:cNvPr id="2050" name="Picture 2" descr="http://1.bp.blogspot.com/-5TWbuHdEscM/Tc2VuVYjJuI/AAAAAAAAAAk/UUmHACnFbSI/s1600/foco.jpg"/>
          <p:cNvPicPr>
            <a:picLocks noChangeAspect="1" noChangeArrowheads="1"/>
          </p:cNvPicPr>
          <p:nvPr/>
        </p:nvPicPr>
        <p:blipFill>
          <a:blip r:embed="rId3" cstate="print"/>
          <a:srcRect/>
          <a:stretch>
            <a:fillRect/>
          </a:stretch>
        </p:blipFill>
        <p:spPr bwMode="auto">
          <a:xfrm>
            <a:off x="7524328" y="1268760"/>
            <a:ext cx="1419225" cy="1495425"/>
          </a:xfrm>
          <a:prstGeom prst="rect">
            <a:avLst/>
          </a:prstGeom>
          <a:noFill/>
        </p:spPr>
      </p:pic>
      <p:pic>
        <p:nvPicPr>
          <p:cNvPr id="2054" name="Picture 6" descr="http://us.cdn2.123rf.com/168nwm/rejects/rejects1009/rejects100900014/7695780-why-i-here-3d-image-isolated-on-white-background.jpg"/>
          <p:cNvPicPr>
            <a:picLocks noChangeAspect="1" noChangeArrowheads="1"/>
          </p:cNvPicPr>
          <p:nvPr/>
        </p:nvPicPr>
        <p:blipFill>
          <a:blip r:embed="rId4" cstate="print"/>
          <a:srcRect/>
          <a:stretch>
            <a:fillRect/>
          </a:stretch>
        </p:blipFill>
        <p:spPr bwMode="auto">
          <a:xfrm>
            <a:off x="3131840" y="2420888"/>
            <a:ext cx="1466850" cy="1600200"/>
          </a:xfrm>
          <a:prstGeom prst="rect">
            <a:avLst/>
          </a:prstGeom>
          <a:noFill/>
        </p:spPr>
      </p:pic>
      <p:sp>
        <p:nvSpPr>
          <p:cNvPr id="8" name="7 Rectángulo"/>
          <p:cNvSpPr/>
          <p:nvPr/>
        </p:nvSpPr>
        <p:spPr>
          <a:xfrm rot="19984897">
            <a:off x="-126166" y="2660267"/>
            <a:ext cx="5029539" cy="646331"/>
          </a:xfrm>
          <a:prstGeom prst="rect">
            <a:avLst/>
          </a:prstGeom>
          <a:noFill/>
        </p:spPr>
        <p:txBody>
          <a:bodyPr wrap="square" lIns="91440" tIns="45720" rIns="91440" bIns="45720">
            <a:spAutoFit/>
          </a:bodyPr>
          <a:lstStyle/>
          <a:p>
            <a:pPr algn="ctr"/>
            <a:r>
              <a:rPr lang="es-MX"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¿por qué elegí esta idea?</a:t>
            </a:r>
            <a:endParaRPr lang="es-E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 name="8 Rectángulo"/>
          <p:cNvSpPr/>
          <p:nvPr/>
        </p:nvSpPr>
        <p:spPr>
          <a:xfrm rot="3158121">
            <a:off x="5550902" y="2816076"/>
            <a:ext cx="4182888" cy="584775"/>
          </a:xfrm>
          <a:prstGeom prst="rect">
            <a:avLst/>
          </a:prstGeom>
          <a:noFill/>
        </p:spPr>
        <p:txBody>
          <a:bodyPr wrap="square" lIns="91440" tIns="45720" rIns="91440" bIns="45720">
            <a:spAutoFit/>
          </a:bodyPr>
          <a:lstStyle/>
          <a:p>
            <a:pPr algn="ctr"/>
            <a:r>
              <a:rPr lang="es-MX" sz="3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¿cómo la implemento?</a:t>
            </a:r>
            <a:endParaRPr lang="es-ES" sz="32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10" name="9 Rectángulo"/>
          <p:cNvSpPr/>
          <p:nvPr/>
        </p:nvSpPr>
        <p:spPr>
          <a:xfrm>
            <a:off x="4139952" y="2924944"/>
            <a:ext cx="530915" cy="923330"/>
          </a:xfrm>
          <a:prstGeom prst="rect">
            <a:avLst/>
          </a:prstGeom>
          <a:noFill/>
        </p:spPr>
        <p:txBody>
          <a:bodyPr wrap="none" lIns="91440" tIns="45720" rIns="91440" bIns="45720">
            <a:spAutoFit/>
          </a:bodyPr>
          <a:lstStyle/>
          <a:p>
            <a:pPr algn="ctr"/>
            <a:r>
              <a:rPr lang="es-MX"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a:t>
            </a:r>
            <a:endParaRPr lang="es-MX"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11" name="10 Rectángulo"/>
          <p:cNvSpPr/>
          <p:nvPr/>
        </p:nvSpPr>
        <p:spPr>
          <a:xfrm>
            <a:off x="1341351" y="5589240"/>
            <a:ext cx="7802649" cy="646331"/>
          </a:xfrm>
          <a:prstGeom prst="rect">
            <a:avLst/>
          </a:prstGeom>
          <a:noFill/>
        </p:spPr>
        <p:txBody>
          <a:bodyPr wrap="none" lIns="91440" tIns="45720" rIns="91440" bIns="45720">
            <a:spAutoFit/>
          </a:bodyPr>
          <a:lstStyle/>
          <a:p>
            <a:pPr algn="ctr"/>
            <a:r>
              <a:rPr lang="es-MX" sz="36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¿con qué ventajas cuento para lograrla?</a:t>
            </a:r>
            <a:endParaRPr lang="es-MX"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11 Rectángulo"/>
          <p:cNvSpPr/>
          <p:nvPr/>
        </p:nvSpPr>
        <p:spPr>
          <a:xfrm>
            <a:off x="0" y="1196752"/>
            <a:ext cx="6405407" cy="646331"/>
          </a:xfrm>
          <a:prstGeom prst="rect">
            <a:avLst/>
          </a:prstGeom>
          <a:noFill/>
        </p:spPr>
        <p:txBody>
          <a:bodyPr wrap="none" lIns="91440" tIns="45720" rIns="91440" bIns="45720">
            <a:spAutoFit/>
          </a:bodyPr>
          <a:lstStyle/>
          <a:p>
            <a:pPr algn="ctr"/>
            <a:r>
              <a:rPr lang="es-MX" sz="3600" b="1" kern="1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cs typeface="+mn-cs"/>
              </a:rPr>
              <a:t>¿qué es lo más difícil de lograr?</a:t>
            </a:r>
            <a:endParaRPr lang="es-MX" sz="3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13" name="12 Rectángulo"/>
          <p:cNvSpPr/>
          <p:nvPr/>
        </p:nvSpPr>
        <p:spPr>
          <a:xfrm>
            <a:off x="3491880" y="4509120"/>
            <a:ext cx="5288884" cy="646331"/>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s-MX" sz="3600" b="1" kern="12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a typeface="+mn-ea"/>
                <a:cs typeface="+mn-cs"/>
              </a:rPr>
              <a:t>¿qué busco con esta idea? </a:t>
            </a:r>
            <a:endParaRPr lang="es-MX" sz="36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4" name="13 Rectángulo"/>
          <p:cNvSpPr/>
          <p:nvPr/>
        </p:nvSpPr>
        <p:spPr>
          <a:xfrm>
            <a:off x="2301102" y="3717032"/>
            <a:ext cx="4648259" cy="64633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MX" sz="3600" b="1"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¿por qué me conviene?</a:t>
            </a:r>
            <a:endParaRPr lang="es-MX"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 name="14 Rectángulo"/>
          <p:cNvSpPr/>
          <p:nvPr/>
        </p:nvSpPr>
        <p:spPr>
          <a:xfrm>
            <a:off x="0" y="5085184"/>
            <a:ext cx="7560840" cy="646331"/>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s-MX" sz="3600" b="1" kern="1200" cap="none" spc="0" dirty="0" smtClean="0">
                <a:ln/>
                <a:solidFill>
                  <a:schemeClr val="accent5">
                    <a:tint val="50000"/>
                    <a:satMod val="180000"/>
                  </a:schemeClr>
                </a:solidFill>
                <a:effectLst/>
                <a:latin typeface="+mn-lt"/>
                <a:ea typeface="+mn-ea"/>
                <a:cs typeface="+mn-cs"/>
              </a:rPr>
              <a:t>¿qué capacidad tengo para hacerla?</a:t>
            </a:r>
            <a:endParaRPr lang="es-MX" sz="3600" b="1" cap="none" spc="0" dirty="0">
              <a:ln/>
              <a:solidFill>
                <a:schemeClr val="accent5">
                  <a:tint val="50000"/>
                  <a:satMod val="180000"/>
                </a:schemeClr>
              </a:solidFill>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Elipse"/>
          <p:cNvSpPr/>
          <p:nvPr/>
        </p:nvSpPr>
        <p:spPr>
          <a:xfrm>
            <a:off x="1475656" y="3356992"/>
            <a:ext cx="3312368" cy="29523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a:t>
            </a:r>
            <a:r>
              <a:rPr lang="es-MX" sz="1400" b="1" cap="all" dirty="0" smtClean="0">
                <a:solidFill>
                  <a:schemeClr val="bg1"/>
                </a:solidFill>
              </a:rPr>
              <a:t>QUÉ ES Iniciativa y emprendimiento?</a:t>
            </a:r>
            <a:endParaRPr lang="es-MX" sz="1400" b="1" cap="all" dirty="0">
              <a:solidFill>
                <a:schemeClr val="bg1"/>
              </a:solidFill>
            </a:endParaRPr>
          </a:p>
        </p:txBody>
      </p:sp>
      <p:sp>
        <p:nvSpPr>
          <p:cNvPr id="4" name="3 Título"/>
          <p:cNvSpPr>
            <a:spLocks noGrp="1"/>
          </p:cNvSpPr>
          <p:nvPr>
            <p:ph type="title"/>
          </p:nvPr>
        </p:nvSpPr>
        <p:spPr/>
        <p:txBody>
          <a:bodyPr>
            <a:noAutofit/>
          </a:bodyPr>
          <a:lstStyle/>
          <a:p>
            <a:r>
              <a:rPr lang="es-MX" sz="2800" dirty="0" smtClean="0"/>
              <a:t>Iniciativa y Emprendimiento</a:t>
            </a:r>
            <a:endParaRPr lang="es-MX" sz="2800" dirty="0"/>
          </a:p>
        </p:txBody>
      </p:sp>
      <p:sp>
        <p:nvSpPr>
          <p:cNvPr id="5" name="4 Elipse"/>
          <p:cNvSpPr/>
          <p:nvPr/>
        </p:nvSpPr>
        <p:spPr>
          <a:xfrm>
            <a:off x="3419872" y="2708920"/>
            <a:ext cx="1980000" cy="1980000"/>
          </a:xfrm>
          <a:prstGeom prst="ellipse">
            <a:avLst/>
          </a:prstGeom>
          <a:solidFill>
            <a:srgbClr val="FFD9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MX" sz="1600" b="1" dirty="0" smtClean="0">
                <a:solidFill>
                  <a:schemeClr val="tx1"/>
                </a:solidFill>
              </a:rPr>
              <a:t>Valorización</a:t>
            </a:r>
          </a:p>
          <a:p>
            <a:pPr algn="ct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rgbClr val="EDE13F">
              <a:alpha val="40000"/>
            </a:srgb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b="1" dirty="0" smtClean="0">
                <a:solidFill>
                  <a:schemeClr val="tx2">
                    <a:lumMod val="50000"/>
                  </a:schemeClr>
                </a:solidFill>
              </a:rPr>
              <a:t>Atributos</a:t>
            </a:r>
            <a:endParaRPr lang="es-MX" sz="1400" b="1" dirty="0">
              <a:solidFill>
                <a:schemeClr val="tx2">
                  <a:lumMod val="50000"/>
                </a:schemeClr>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107504" y="1412776"/>
            <a:ext cx="2592288"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Font typeface="Wingdings" pitchFamily="2" charset="2"/>
              <a:buChar char="§"/>
            </a:pPr>
            <a:r>
              <a:rPr lang="es-MX" sz="1400" b="1" dirty="0" smtClean="0">
                <a:solidFill>
                  <a:schemeClr val="tx1"/>
                </a:solidFill>
              </a:rPr>
              <a:t> La importancia de la iniciativa y emprendimiento en la vida cotidiana.</a:t>
            </a:r>
          </a:p>
          <a:p>
            <a:pPr lvl="0"/>
            <a:endParaRPr lang="es-MX" sz="800" dirty="0" smtClean="0">
              <a:solidFill>
                <a:schemeClr val="tx1"/>
              </a:solidFill>
            </a:endParaRPr>
          </a:p>
          <a:p>
            <a:pPr lvl="0">
              <a:buFont typeface="Wingdings" pitchFamily="2" charset="2"/>
              <a:buChar char="§"/>
            </a:pPr>
            <a:r>
              <a:rPr lang="es-MX" sz="1400" b="1" dirty="0" smtClean="0">
                <a:solidFill>
                  <a:schemeClr val="tx1"/>
                </a:solidFill>
              </a:rPr>
              <a:t> La iniciativa y emprendimiento contribuye significativamente en la obtención de un trabajo.</a:t>
            </a:r>
          </a:p>
          <a:p>
            <a:pPr lvl="0"/>
            <a:endParaRPr lang="es-MX" sz="800" dirty="0" smtClean="0">
              <a:solidFill>
                <a:schemeClr val="tx1"/>
              </a:solidFill>
            </a:endParaRPr>
          </a:p>
          <a:p>
            <a:pPr>
              <a:buFont typeface="Wingdings" pitchFamily="2" charset="2"/>
              <a:buChar char="§"/>
            </a:pPr>
            <a:r>
              <a:rPr lang="es-MX" sz="1400" b="1" dirty="0" smtClean="0">
                <a:solidFill>
                  <a:schemeClr val="tx1"/>
                </a:solidFill>
              </a:rPr>
              <a:t> La iniciativa y emprendimiento facilitan la estabilidad laboral</a:t>
            </a:r>
          </a:p>
        </p:txBody>
      </p:sp>
      <p:sp>
        <p:nvSpPr>
          <p:cNvPr id="29" name="28 Rectángulo"/>
          <p:cNvSpPr/>
          <p:nvPr/>
        </p:nvSpPr>
        <p:spPr>
          <a:xfrm>
            <a:off x="6864252" y="1484784"/>
            <a:ext cx="2279748"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es-MX" sz="1400" b="1" dirty="0" smtClean="0">
                <a:solidFill>
                  <a:schemeClr val="tx1"/>
                </a:solidFill>
              </a:rPr>
              <a:t> Adaptarse a nuevas situaciones.</a:t>
            </a:r>
          </a:p>
          <a:p>
            <a:pPr>
              <a:buFont typeface="Wingdings" pitchFamily="2" charset="2"/>
              <a:buChar char="§"/>
            </a:pPr>
            <a:r>
              <a:rPr lang="es-MX" sz="1400" b="1" dirty="0" smtClean="0">
                <a:solidFill>
                  <a:schemeClr val="tx1"/>
                </a:solidFill>
              </a:rPr>
              <a:t> Ser creativo(a).</a:t>
            </a:r>
          </a:p>
          <a:p>
            <a:pPr>
              <a:buFont typeface="Wingdings" pitchFamily="2" charset="2"/>
              <a:buChar char="§"/>
            </a:pPr>
            <a:r>
              <a:rPr lang="es-MX" sz="1400" b="1" dirty="0" smtClean="0">
                <a:solidFill>
                  <a:schemeClr val="tx1"/>
                </a:solidFill>
              </a:rPr>
              <a:t> Traducir ideas en acciones.</a:t>
            </a:r>
            <a:endParaRPr lang="es-MX" sz="1400" b="1" dirty="0">
              <a:solidFill>
                <a:schemeClr val="tx1"/>
              </a:solidFill>
            </a:endParaRPr>
          </a:p>
        </p:txBody>
      </p:sp>
      <p:grpSp>
        <p:nvGrpSpPr>
          <p:cNvPr id="2" name="18 Grupo"/>
          <p:cNvGrpSpPr/>
          <p:nvPr/>
        </p:nvGrpSpPr>
        <p:grpSpPr>
          <a:xfrm>
            <a:off x="6984048" y="2708920"/>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21" name="20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600" decel="100000"/>
                                        <p:tgtEl>
                                          <p:spTgt spid="8"/>
                                        </p:tgtEl>
                                      </p:cBhvr>
                                    </p:animEffect>
                                    <p:anim calcmode="lin" valueType="num">
                                      <p:cBhvr>
                                        <p:cTn id="8" dur="1600" decel="100000" fill="hold"/>
                                        <p:tgtEl>
                                          <p:spTgt spid="8"/>
                                        </p:tgtEl>
                                        <p:attrNameLst>
                                          <p:attrName>style.rotation</p:attrName>
                                        </p:attrNameLst>
                                      </p:cBhvr>
                                      <p:tavLst>
                                        <p:tav tm="0">
                                          <p:val>
                                            <p:fltVal val="-90"/>
                                          </p:val>
                                        </p:tav>
                                        <p:tav tm="100000">
                                          <p:val>
                                            <p:fltVal val="0"/>
                                          </p:val>
                                        </p:tav>
                                      </p:tavLst>
                                    </p:anim>
                                    <p:anim calcmode="lin" valueType="num">
                                      <p:cBhvr>
                                        <p:cTn id="9" dur="1600" decel="100000" fill="hold"/>
                                        <p:tgtEl>
                                          <p:spTgt spid="8"/>
                                        </p:tgtEl>
                                        <p:attrNameLst>
                                          <p:attrName>ppt_x</p:attrName>
                                        </p:attrNameLst>
                                      </p:cBhvr>
                                      <p:tavLst>
                                        <p:tav tm="0">
                                          <p:val>
                                            <p:strVal val="#ppt_x+0.4"/>
                                          </p:val>
                                        </p:tav>
                                        <p:tav tm="100000">
                                          <p:val>
                                            <p:strVal val="#ppt_x-0.05"/>
                                          </p:val>
                                        </p:tav>
                                      </p:tavLst>
                                    </p:anim>
                                    <p:anim calcmode="lin" valueType="num">
                                      <p:cBhvr>
                                        <p:cTn id="10" dur="1600" decel="100000" fill="hold"/>
                                        <p:tgtEl>
                                          <p:spTgt spid="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70"/>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Effect transition="in" filter="fade">
                                      <p:cBhvr>
                                        <p:cTn id="19" dur="2000"/>
                                        <p:tgtEl>
                                          <p:spTgt spid="4"/>
                                        </p:tgtEl>
                                      </p:cBhvr>
                                    </p:animEffect>
                                  </p:childTnLst>
                                </p:cTn>
                              </p:par>
                            </p:childTnLst>
                          </p:cTn>
                        </p:par>
                        <p:par>
                          <p:cTn id="20" fill="hold">
                            <p:stCondLst>
                              <p:cond delay="2000"/>
                            </p:stCondLst>
                            <p:childTnLst>
                              <p:par>
                                <p:cTn id="21" presetID="3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600" decel="100000"/>
                                        <p:tgtEl>
                                          <p:spTgt spid="5"/>
                                        </p:tgtEl>
                                      </p:cBhvr>
                                    </p:animEffect>
                                    <p:anim calcmode="lin" valueType="num">
                                      <p:cBhvr>
                                        <p:cTn id="24" dur="1600" decel="100000" fill="hold"/>
                                        <p:tgtEl>
                                          <p:spTgt spid="5"/>
                                        </p:tgtEl>
                                        <p:attrNameLst>
                                          <p:attrName>style.rotation</p:attrName>
                                        </p:attrNameLst>
                                      </p:cBhvr>
                                      <p:tavLst>
                                        <p:tav tm="0">
                                          <p:val>
                                            <p:fltVal val="-90"/>
                                          </p:val>
                                        </p:tav>
                                        <p:tav tm="100000">
                                          <p:val>
                                            <p:fltVal val="0"/>
                                          </p:val>
                                        </p:tav>
                                      </p:tavLst>
                                    </p:anim>
                                    <p:anim calcmode="lin" valueType="num">
                                      <p:cBhvr>
                                        <p:cTn id="25" dur="1600" decel="100000" fill="hold"/>
                                        <p:tgtEl>
                                          <p:spTgt spid="5"/>
                                        </p:tgtEl>
                                        <p:attrNameLst>
                                          <p:attrName>ppt_x</p:attrName>
                                        </p:attrNameLst>
                                      </p:cBhvr>
                                      <p:tavLst>
                                        <p:tav tm="0">
                                          <p:val>
                                            <p:strVal val="#ppt_x+0.4"/>
                                          </p:val>
                                        </p:tav>
                                        <p:tav tm="100000">
                                          <p:val>
                                            <p:strVal val="#ppt_x-0.05"/>
                                          </p:val>
                                        </p:tav>
                                      </p:tavLst>
                                    </p:anim>
                                    <p:anim calcmode="lin" valueType="num">
                                      <p:cBhvr>
                                        <p:cTn id="26" dur="1600" decel="100000" fill="hold"/>
                                        <p:tgtEl>
                                          <p:spTgt spid="5"/>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childTnLst>
                                </p:cTn>
                              </p:par>
                            </p:childTnLst>
                          </p:cTn>
                        </p:par>
                        <p:par>
                          <p:cTn id="32" fill="hold">
                            <p:stCondLst>
                              <p:cond delay="4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Effect transition="in" filter="fade">
                                      <p:cBhvr>
                                        <p:cTn id="35" dur="2000"/>
                                        <p:tgtEl>
                                          <p:spTgt spid="28"/>
                                        </p:tgtEl>
                                      </p:cBhvr>
                                    </p:animEffect>
                                    <p:anim calcmode="lin" valueType="num">
                                      <p:cBhvr>
                                        <p:cTn id="36" dur="2000" fill="hold"/>
                                        <p:tgtEl>
                                          <p:spTgt spid="28"/>
                                        </p:tgtEl>
                                        <p:attrNameLst>
                                          <p:attrName>ppt_w</p:attrName>
                                        </p:attrNameLst>
                                      </p:cBhvr>
                                      <p:tavLst>
                                        <p:tav tm="0" fmla="#ppt_w*sin(2.5*pi*$)">
                                          <p:val>
                                            <p:fltVal val="0"/>
                                          </p:val>
                                        </p:tav>
                                        <p:tav tm="100000">
                                          <p:val>
                                            <p:fltVal val="1"/>
                                          </p:val>
                                        </p:tav>
                                      </p:tavLst>
                                    </p:anim>
                                    <p:anim calcmode="lin" valueType="num">
                                      <p:cBhvr>
                                        <p:cTn id="37" dur="2000" fill="hold"/>
                                        <p:tgtEl>
                                          <p:spTgt spid="28"/>
                                        </p:tgtEl>
                                        <p:attrNameLst>
                                          <p:attrName>ppt_h</p:attrName>
                                        </p:attrNameLst>
                                      </p:cBhvr>
                                      <p:tavLst>
                                        <p:tav tm="0">
                                          <p:val>
                                            <p:strVal val="#ppt_h"/>
                                          </p:val>
                                        </p:tav>
                                        <p:tav tm="100000">
                                          <p:val>
                                            <p:strVal val="#ppt_h"/>
                                          </p:val>
                                        </p:tav>
                                      </p:tavLst>
                                    </p:anim>
                                  </p:childTnLst>
                                </p:cTn>
                              </p:par>
                            </p:childTnLst>
                          </p:cTn>
                        </p:par>
                        <p:par>
                          <p:cTn id="38" fill="hold">
                            <p:stCondLst>
                              <p:cond delay="45000"/>
                            </p:stCondLst>
                            <p:childTnLst>
                              <p:par>
                                <p:cTn id="39" presetID="3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600" decel="100000"/>
                                        <p:tgtEl>
                                          <p:spTgt spid="6"/>
                                        </p:tgtEl>
                                      </p:cBhvr>
                                    </p:animEffect>
                                    <p:anim calcmode="lin" valueType="num">
                                      <p:cBhvr>
                                        <p:cTn id="42" dur="1600" decel="100000" fill="hold"/>
                                        <p:tgtEl>
                                          <p:spTgt spid="6"/>
                                        </p:tgtEl>
                                        <p:attrNameLst>
                                          <p:attrName>style.rotation</p:attrName>
                                        </p:attrNameLst>
                                      </p:cBhvr>
                                      <p:tavLst>
                                        <p:tav tm="0">
                                          <p:val>
                                            <p:fltVal val="-90"/>
                                          </p:val>
                                        </p:tav>
                                        <p:tav tm="100000">
                                          <p:val>
                                            <p:fltVal val="0"/>
                                          </p:val>
                                        </p:tav>
                                      </p:tavLst>
                                    </p:anim>
                                    <p:anim calcmode="lin" valueType="num">
                                      <p:cBhvr>
                                        <p:cTn id="43" dur="1600" decel="100000" fill="hold"/>
                                        <p:tgtEl>
                                          <p:spTgt spid="6"/>
                                        </p:tgtEl>
                                        <p:attrNameLst>
                                          <p:attrName>ppt_x</p:attrName>
                                        </p:attrNameLst>
                                      </p:cBhvr>
                                      <p:tavLst>
                                        <p:tav tm="0">
                                          <p:val>
                                            <p:strVal val="#ppt_x+0.4"/>
                                          </p:val>
                                        </p:tav>
                                        <p:tav tm="100000">
                                          <p:val>
                                            <p:strVal val="#ppt_x-0.05"/>
                                          </p:val>
                                        </p:tav>
                                      </p:tavLst>
                                    </p:anim>
                                    <p:anim calcmode="lin" valueType="num">
                                      <p:cBhvr>
                                        <p:cTn id="44" dur="1600" decel="100000" fill="hold"/>
                                        <p:tgtEl>
                                          <p:spTgt spid="6"/>
                                        </p:tgtEl>
                                        <p:attrNameLst>
                                          <p:attrName>ppt_y</p:attrName>
                                        </p:attrNameLst>
                                      </p:cBhvr>
                                      <p:tavLst>
                                        <p:tav tm="0">
                                          <p:val>
                                            <p:strVal val="#ppt_y-0.4"/>
                                          </p:val>
                                        </p:tav>
                                        <p:tav tm="100000">
                                          <p:val>
                                            <p:strVal val="#ppt_y+0.1"/>
                                          </p:val>
                                        </p:tav>
                                      </p:tavLst>
                                    </p:anim>
                                    <p:anim calcmode="lin" valueType="num">
                                      <p:cBhvr>
                                        <p:cTn id="45"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46"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47" fill="hold">
                            <p:stCondLst>
                              <p:cond delay="47000"/>
                            </p:stCondLst>
                            <p:childTnLst>
                              <p:par>
                                <p:cTn id="48" presetID="10"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000"/>
                                        <p:tgtEl>
                                          <p:spTgt spid="2"/>
                                        </p:tgtEl>
                                      </p:cBhvr>
                                    </p:animEffect>
                                  </p:childTnLst>
                                </p:cTn>
                              </p:par>
                            </p:childTnLst>
                          </p:cTn>
                        </p:par>
                        <p:par>
                          <p:cTn id="51" fill="hold">
                            <p:stCondLst>
                              <p:cond delay="49000"/>
                            </p:stCondLst>
                            <p:childTnLst>
                              <p:par>
                                <p:cTn id="52" presetID="31" presetClass="entr" presetSubtype="0" fill="hold" grpId="0" nodeType="afterEffect">
                                  <p:stCondLst>
                                    <p:cond delay="0"/>
                                  </p:stCondLst>
                                  <p:iterate type="lt">
                                    <p:tmPct val="5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000" fill="hold"/>
                                        <p:tgtEl>
                                          <p:spTgt spid="29"/>
                                        </p:tgtEl>
                                        <p:attrNameLst>
                                          <p:attrName>ppt_w</p:attrName>
                                        </p:attrNameLst>
                                      </p:cBhvr>
                                      <p:tavLst>
                                        <p:tav tm="0">
                                          <p:val>
                                            <p:fltVal val="0"/>
                                          </p:val>
                                        </p:tav>
                                        <p:tav tm="100000">
                                          <p:val>
                                            <p:strVal val="#ppt_w"/>
                                          </p:val>
                                        </p:tav>
                                      </p:tavLst>
                                    </p:anim>
                                    <p:anim calcmode="lin" valueType="num">
                                      <p:cBhvr>
                                        <p:cTn id="55" dur="2000" fill="hold"/>
                                        <p:tgtEl>
                                          <p:spTgt spid="29"/>
                                        </p:tgtEl>
                                        <p:attrNameLst>
                                          <p:attrName>ppt_h</p:attrName>
                                        </p:attrNameLst>
                                      </p:cBhvr>
                                      <p:tavLst>
                                        <p:tav tm="0">
                                          <p:val>
                                            <p:fltVal val="0"/>
                                          </p:val>
                                        </p:tav>
                                        <p:tav tm="100000">
                                          <p:val>
                                            <p:strVal val="#ppt_h"/>
                                          </p:val>
                                        </p:tav>
                                      </p:tavLst>
                                    </p:anim>
                                    <p:anim calcmode="lin" valueType="num">
                                      <p:cBhvr>
                                        <p:cTn id="56" dur="2000" fill="hold"/>
                                        <p:tgtEl>
                                          <p:spTgt spid="29"/>
                                        </p:tgtEl>
                                        <p:attrNameLst>
                                          <p:attrName>style.rotation</p:attrName>
                                        </p:attrNameLst>
                                      </p:cBhvr>
                                      <p:tavLst>
                                        <p:tav tm="0">
                                          <p:val>
                                            <p:fltVal val="90"/>
                                          </p:val>
                                        </p:tav>
                                        <p:tav tm="100000">
                                          <p:val>
                                            <p:fltVal val="0"/>
                                          </p:val>
                                        </p:tav>
                                      </p:tavLst>
                                    </p:anim>
                                    <p:animEffect transition="in" filter="fade">
                                      <p:cBhvr>
                                        <p:cTn id="5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animBg="1"/>
      <p:bldP spid="6" grpId="0" animBg="1"/>
      <p:bldP spid="28" grpId="0"/>
      <p:bldP spid="2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07504" y="2924944"/>
            <a:ext cx="1786685" cy="1984251"/>
          </a:xfrm>
          <a:prstGeom prst="rect">
            <a:avLst/>
          </a:prstGeom>
          <a:noFill/>
          <a:ln w="9525">
            <a:noFill/>
            <a:miter lim="800000"/>
            <a:headEnd/>
            <a:tailEnd/>
          </a:ln>
        </p:spPr>
      </p:pic>
      <p:sp>
        <p:nvSpPr>
          <p:cNvPr id="2" name="1 Título"/>
          <p:cNvSpPr>
            <a:spLocks noGrp="1"/>
          </p:cNvSpPr>
          <p:nvPr>
            <p:ph type="title"/>
          </p:nvPr>
        </p:nvSpPr>
        <p:spPr/>
        <p:txBody>
          <a:bodyPr/>
          <a:lstStyle/>
          <a:p>
            <a:r>
              <a:rPr lang="es-MX" dirty="0" smtClean="0"/>
              <a:t>Saltando vallas</a:t>
            </a:r>
            <a:endParaRPr lang="es-MX" dirty="0"/>
          </a:p>
        </p:txBody>
      </p:sp>
      <p:sp>
        <p:nvSpPr>
          <p:cNvPr id="3" name="2 Marcador de contenido"/>
          <p:cNvSpPr>
            <a:spLocks noGrp="1"/>
          </p:cNvSpPr>
          <p:nvPr>
            <p:ph idx="1"/>
          </p:nvPr>
        </p:nvSpPr>
        <p:spPr>
          <a:xfrm>
            <a:off x="467544" y="1268760"/>
            <a:ext cx="8229600" cy="3373835"/>
          </a:xfrm>
        </p:spPr>
        <p:txBody>
          <a:bodyPr/>
          <a:lstStyle/>
          <a:p>
            <a:r>
              <a:rPr lang="es-MX" dirty="0" smtClean="0"/>
              <a:t>Definamos es camino</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a:p>
        </p:txBody>
      </p:sp>
      <p:sp>
        <p:nvSpPr>
          <p:cNvPr id="7" name="6 Rectángulo"/>
          <p:cNvSpPr/>
          <p:nvPr/>
        </p:nvSpPr>
        <p:spPr>
          <a:xfrm>
            <a:off x="0" y="1988840"/>
            <a:ext cx="4545603" cy="646331"/>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s-MX" sz="3600" b="1" kern="12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a typeface="+mn-ea"/>
                <a:cs typeface="+mn-cs"/>
              </a:rPr>
              <a:t>¿dónde tendría que ir?</a:t>
            </a:r>
            <a:endParaRPr lang="es-MX" sz="36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8" name="7 Rectángulo"/>
          <p:cNvSpPr/>
          <p:nvPr/>
        </p:nvSpPr>
        <p:spPr>
          <a:xfrm>
            <a:off x="562355" y="5157192"/>
            <a:ext cx="8581645"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600" b="1" kern="1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¿qué documentos tendría que presentar?</a:t>
            </a:r>
            <a:endParaRPr lang="es-MX"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8 Rectángulo"/>
          <p:cNvSpPr/>
          <p:nvPr/>
        </p:nvSpPr>
        <p:spPr>
          <a:xfrm>
            <a:off x="0" y="5733256"/>
            <a:ext cx="6587253"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MX" sz="3200" b="1" kern="12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ea typeface="+mn-ea"/>
                <a:cs typeface="+mn-cs"/>
              </a:rPr>
              <a:t>¿con quién tendría que hablar? </a:t>
            </a:r>
            <a:endParaRPr lang="es-MX"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0" name="9 Rectángulo"/>
          <p:cNvSpPr/>
          <p:nvPr/>
        </p:nvSpPr>
        <p:spPr>
          <a:xfrm>
            <a:off x="3275856" y="3501008"/>
            <a:ext cx="5760102" cy="64633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MX" sz="3600" b="1" kern="1200"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¿quién podría contratarme? </a:t>
            </a:r>
            <a:endParaRPr lang="es-MX"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1" name="10 Rectángulo"/>
          <p:cNvSpPr/>
          <p:nvPr/>
        </p:nvSpPr>
        <p:spPr>
          <a:xfrm>
            <a:off x="1331640" y="2492896"/>
            <a:ext cx="7812360" cy="1077218"/>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s-MX" sz="3200" b="1" kern="1200"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mn-cs"/>
              </a:rPr>
              <a:t>¿en qué tiempo haría los trámites para postular?</a:t>
            </a:r>
            <a:endParaRPr lang="es-MX" sz="3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2" name="11 Rectángulo"/>
          <p:cNvSpPr/>
          <p:nvPr/>
        </p:nvSpPr>
        <p:spPr>
          <a:xfrm>
            <a:off x="2195736" y="4653136"/>
            <a:ext cx="4392035" cy="64633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s-MX" sz="3600" b="1" kern="1200" cap="none" spc="0" dirty="0" smtClean="0">
                <a:ln/>
                <a:solidFill>
                  <a:schemeClr val="accent3"/>
                </a:solidFill>
                <a:effectLst/>
                <a:latin typeface="+mn-lt"/>
                <a:ea typeface="+mn-ea"/>
                <a:cs typeface="+mn-cs"/>
              </a:rPr>
              <a:t>¿cómo me desplazo? </a:t>
            </a:r>
            <a:endParaRPr lang="es-MX" sz="3600" b="1" cap="none" spc="0" dirty="0">
              <a:ln/>
              <a:solidFill>
                <a:schemeClr val="accent3"/>
              </a:solidFill>
              <a:effectLst/>
            </a:endParaRPr>
          </a:p>
        </p:txBody>
      </p:sp>
      <p:sp>
        <p:nvSpPr>
          <p:cNvPr id="13" name="12 Rectángulo"/>
          <p:cNvSpPr/>
          <p:nvPr/>
        </p:nvSpPr>
        <p:spPr>
          <a:xfrm>
            <a:off x="1403648" y="4149080"/>
            <a:ext cx="604992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MX" sz="3600" b="1" kern="12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¿tendré permiso para hacerlo?</a:t>
            </a:r>
            <a:endParaRPr lang="es-MX"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Saltando vallas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EL CAMINO PARA LLEGAR A CASA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a:p>
        </p:txBody>
      </p:sp>
      <p:sp>
        <p:nvSpPr>
          <p:cNvPr id="7"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TRADUCIR IDEAS EN ACCIONES</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74</a:t>
            </a:fld>
            <a:endParaRPr lang="es-MX"/>
          </a:p>
        </p:txBody>
      </p:sp>
      <p:sp>
        <p:nvSpPr>
          <p:cNvPr id="5" name="2 Marcador de contenido"/>
          <p:cNvSpPr>
            <a:spLocks noGrp="1"/>
          </p:cNvSpPr>
          <p:nvPr>
            <p:ph idx="1"/>
          </p:nvPr>
        </p:nvSpPr>
        <p:spPr>
          <a:xfrm>
            <a:off x="467544" y="1268760"/>
            <a:ext cx="8229600" cy="4741987"/>
          </a:xfrm>
        </p:spPr>
        <p:txBody>
          <a:bodyPr>
            <a:normAutofit fontScale="55000" lnSpcReduction="20000"/>
          </a:bodyPr>
          <a:lstStyle/>
          <a:p>
            <a:r>
              <a:rPr lang="es-MX" dirty="0" smtClean="0"/>
              <a:t>El </a:t>
            </a:r>
            <a:r>
              <a:rPr lang="es-MX" b="1" dirty="0" smtClean="0"/>
              <a:t>objetivo</a:t>
            </a:r>
            <a:r>
              <a:rPr lang="es-MX" dirty="0" smtClean="0"/>
              <a:t> de la actividad es ejercitar la perseverancia como forma de lograr lo que uno se ha propuesto.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Identificar en el esfuerzo personal una condición necesaria del emprendimiento.</a:t>
            </a:r>
          </a:p>
          <a:p>
            <a:pPr lvl="1"/>
            <a:endParaRPr lang="es-MX" sz="2900" b="1" u="sng" dirty="0" smtClean="0"/>
          </a:p>
          <a:p>
            <a:pPr lvl="1">
              <a:buNone/>
            </a:pPr>
            <a:endParaRPr lang="es-MX" sz="2900" b="1" u="sng" dirty="0" smtClean="0"/>
          </a:p>
          <a:p>
            <a:pPr lvl="1"/>
            <a:r>
              <a:rPr lang="es-MX" sz="2900" b="1" u="sng" dirty="0" smtClean="0"/>
              <a:t>Habilidad</a:t>
            </a:r>
            <a:r>
              <a:rPr lang="es-MX" sz="2900" b="1" dirty="0" smtClean="0"/>
              <a:t>: </a:t>
            </a:r>
            <a:r>
              <a:rPr lang="es-MX" sz="2900" dirty="0" smtClean="0">
                <a:solidFill>
                  <a:schemeClr val="dk1"/>
                </a:solidFill>
              </a:rPr>
              <a:t>Desarrollar la capacidad de movilizar sus propias fuerzas para lograr resultados.</a:t>
            </a:r>
          </a:p>
          <a:p>
            <a:pPr lvl="1"/>
            <a:endParaRPr lang="es-MX" sz="2900" dirty="0" smtClean="0">
              <a:solidFill>
                <a:schemeClr val="dk1"/>
              </a:solidFill>
            </a:endParaRPr>
          </a:p>
          <a:p>
            <a:pPr lvl="1" algn="just"/>
            <a:endParaRPr lang="es-MX" sz="2900" dirty="0" smtClean="0"/>
          </a:p>
          <a:p>
            <a:pPr lvl="1"/>
            <a:r>
              <a:rPr lang="es-MX" sz="2900" b="1" u="sng" dirty="0" smtClean="0"/>
              <a:t>Actitud</a:t>
            </a:r>
            <a:r>
              <a:rPr lang="es-MX" sz="2900" b="1" dirty="0" smtClean="0"/>
              <a:t>: </a:t>
            </a:r>
            <a:r>
              <a:rPr lang="es-MX" sz="2900" dirty="0" smtClean="0">
                <a:solidFill>
                  <a:schemeClr val="dk1"/>
                </a:solidFill>
              </a:rPr>
              <a:t>Estimular la predisposición a no dejarse vencer por dificultades propias de la materialización de un proyecto.</a:t>
            </a:r>
          </a:p>
          <a:p>
            <a:pPr lvl="1"/>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par>
                          <p:cTn id="12" fill="hold">
                            <p:stCondLst>
                              <p:cond delay="1340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2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5">
                                            <p:txEl>
                                              <p:pRg st="2" end="2"/>
                                            </p:txEl>
                                          </p:spTgt>
                                        </p:tgtEl>
                                      </p:cBhvr>
                                    </p:animEffect>
                                  </p:childTnLst>
                                </p:cTn>
                              </p:par>
                            </p:childTnLst>
                          </p:cTn>
                        </p:par>
                        <p:par>
                          <p:cTn id="18" fill="hold">
                            <p:stCondLst>
                              <p:cond delay="15400"/>
                            </p:stCondLst>
                            <p:childTnLst>
                              <p:par>
                                <p:cTn id="19" presetID="29" presetClass="entr" presetSubtype="0" fill="hold" nodeType="after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 calcmode="lin" valueType="num">
                                      <p:cBhvr>
                                        <p:cTn id="21" dur="2000" fill="hold"/>
                                        <p:tgtEl>
                                          <p:spTgt spid="5">
                                            <p:txEl>
                                              <p:pRg st="5" end="5"/>
                                            </p:txEl>
                                          </p:spTgt>
                                        </p:tgtEl>
                                        <p:attrNameLst>
                                          <p:attrName>ppt_x</p:attrName>
                                        </p:attrNameLst>
                                      </p:cBhvr>
                                      <p:tavLst>
                                        <p:tav tm="0">
                                          <p:val>
                                            <p:strVal val="#ppt_x-.2"/>
                                          </p:val>
                                        </p:tav>
                                        <p:tav tm="100000">
                                          <p:val>
                                            <p:strVal val="#ppt_x"/>
                                          </p:val>
                                        </p:tav>
                                      </p:tavLst>
                                    </p:anim>
                                    <p:anim calcmode="lin" valueType="num">
                                      <p:cBhvr>
                                        <p:cTn id="22" dur="2000" fill="hold"/>
                                        <p:tgtEl>
                                          <p:spTgt spid="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5">
                                            <p:txEl>
                                              <p:pRg st="5" end="5"/>
                                            </p:txEl>
                                          </p:spTgt>
                                        </p:tgtEl>
                                      </p:cBhvr>
                                    </p:animEffect>
                                  </p:childTnLst>
                                </p:cTn>
                              </p:par>
                            </p:childTnLst>
                          </p:cTn>
                        </p:par>
                        <p:par>
                          <p:cTn id="24" fill="hold">
                            <p:stCondLst>
                              <p:cond delay="17400"/>
                            </p:stCondLst>
                            <p:childTnLst>
                              <p:par>
                                <p:cTn id="25" presetID="29" presetClass="entr" presetSubtype="0" fill="hold" nodeType="after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 calcmode="lin" valueType="num">
                                      <p:cBhvr>
                                        <p:cTn id="27" dur="2000" fill="hold"/>
                                        <p:tgtEl>
                                          <p:spTgt spid="5">
                                            <p:txEl>
                                              <p:pRg st="8" end="8"/>
                                            </p:txEl>
                                          </p:spTgt>
                                        </p:tgtEl>
                                        <p:attrNameLst>
                                          <p:attrName>ppt_x</p:attrName>
                                        </p:attrNameLst>
                                      </p:cBhvr>
                                      <p:tavLst>
                                        <p:tav tm="0">
                                          <p:val>
                                            <p:strVal val="#ppt_x-.2"/>
                                          </p:val>
                                        </p:tav>
                                        <p:tav tm="100000">
                                          <p:val>
                                            <p:strVal val="#ppt_x"/>
                                          </p:val>
                                        </p:tav>
                                      </p:tavLst>
                                    </p:anim>
                                    <p:anim calcmode="lin" valueType="num">
                                      <p:cBhvr>
                                        <p:cTn id="28" dur="2000" fill="hold"/>
                                        <p:tgtEl>
                                          <p:spTgt spid="5">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lstStyle/>
          <a:p>
            <a:r>
              <a:rPr lang="es-MX" dirty="0" smtClean="0"/>
              <a:t>El camino para llegar a casa</a:t>
            </a:r>
            <a:br>
              <a:rPr lang="es-MX" dirty="0" smtClean="0"/>
            </a:br>
            <a:endParaRPr lang="es-MX" dirty="0"/>
          </a:p>
        </p:txBody>
      </p:sp>
      <p:sp>
        <p:nvSpPr>
          <p:cNvPr id="3" name="2 Marcador de contenido"/>
          <p:cNvSpPr>
            <a:spLocks noGrp="1"/>
          </p:cNvSpPr>
          <p:nvPr>
            <p:ph idx="1"/>
          </p:nvPr>
        </p:nvSpPr>
        <p:spPr>
          <a:xfrm>
            <a:off x="467544" y="1484784"/>
            <a:ext cx="8229600" cy="4824535"/>
          </a:xfrm>
        </p:spPr>
        <p:txBody>
          <a:bodyPr>
            <a:normAutofit fontScale="47500" lnSpcReduction="20000"/>
          </a:bodyPr>
          <a:lstStyle/>
          <a:p>
            <a:r>
              <a:rPr lang="es-MX" sz="4000" dirty="0" smtClean="0"/>
              <a:t>Lo que interesa especialmente, en esta ocasión, es estudiar el significado de alcanzar lo decidido, gracias a la </a:t>
            </a:r>
            <a:r>
              <a:rPr lang="es-MX" sz="4000" b="1" dirty="0" smtClean="0"/>
              <a:t>perseverancia, persistencia, tenacidad o empeño sostenido</a:t>
            </a:r>
            <a:r>
              <a:rPr lang="es-MX" sz="4000" dirty="0" smtClean="0"/>
              <a:t>. La perseverancia se refiere al esfuerzo que hay que hacer en pos de una meta, aunque surjan dificultades de diferente magnitud o pese a que disminuya la motivación personal a través del tiempo.</a:t>
            </a:r>
          </a:p>
          <a:p>
            <a:endParaRPr lang="es-MX" sz="4000" dirty="0" smtClean="0"/>
          </a:p>
          <a:p>
            <a:r>
              <a:rPr lang="es-MX" sz="4000" dirty="0" smtClean="0"/>
              <a:t>Desde la escuela, el "aguantar" a un profesor con el que no simpatizamos, luego reportar a un jefe que no sería el elegido por nosotros, hasta tener un marido o una esposa que a veces nos irrita, siempre enfrentaremos pequeñas crisis o grandes huracanes que requieren de nuestra fortaleza para lograr resultados. </a:t>
            </a:r>
          </a:p>
          <a:p>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75</a:t>
            </a:fld>
            <a:endParaRPr lang="es-MX"/>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3" name="2 Marcador de contenido"/>
          <p:cNvSpPr>
            <a:spLocks noGrp="1"/>
          </p:cNvSpPr>
          <p:nvPr>
            <p:ph idx="1"/>
          </p:nvPr>
        </p:nvSpPr>
        <p:spPr>
          <a:xfrm>
            <a:off x="467544" y="1484785"/>
            <a:ext cx="8229600" cy="4032448"/>
          </a:xfrm>
        </p:spPr>
        <p:txBody>
          <a:bodyPr>
            <a:normAutofit fontScale="85000" lnSpcReduction="20000"/>
          </a:bodyPr>
          <a:lstStyle/>
          <a:p>
            <a:r>
              <a:rPr lang="es-MX" dirty="0" smtClean="0"/>
              <a:t>Si queremos arreglar una cañería rota, por ejemplo, necesitaremos herramientas y sería muy tonto desalentarnos porque no pudimos llegar desde el muro hasta la cañería, usando sólo las uñas. ¡Hacen falta herramientas! Esas </a:t>
            </a:r>
            <a:r>
              <a:rPr lang="es-MX" b="1" dirty="0" smtClean="0"/>
              <a:t>herramientas</a:t>
            </a:r>
            <a:r>
              <a:rPr lang="es-MX" dirty="0" smtClean="0"/>
              <a:t> son nuestras </a:t>
            </a:r>
            <a:r>
              <a:rPr lang="es-MX" b="1" dirty="0" smtClean="0"/>
              <a:t>habilidades</a:t>
            </a:r>
            <a:r>
              <a:rPr lang="es-MX" dirty="0" smtClean="0"/>
              <a:t>, </a:t>
            </a:r>
            <a:r>
              <a:rPr lang="es-MX" b="1" dirty="0" smtClean="0"/>
              <a:t>circunstancias</a:t>
            </a:r>
            <a:r>
              <a:rPr lang="es-MX" dirty="0" smtClean="0"/>
              <a:t>, </a:t>
            </a:r>
            <a:r>
              <a:rPr lang="es-MX" b="1" dirty="0" smtClean="0"/>
              <a:t>posibilidades y conocimientos.</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76</a:t>
            </a:fld>
            <a:endParaRPr lang="es-MX"/>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3" name="2 Marcador de contenido"/>
          <p:cNvSpPr>
            <a:spLocks noGrp="1"/>
          </p:cNvSpPr>
          <p:nvPr>
            <p:ph idx="1"/>
          </p:nvPr>
        </p:nvSpPr>
        <p:spPr/>
        <p:txBody>
          <a:bodyPr>
            <a:normAutofit fontScale="85000" lnSpcReduction="20000"/>
          </a:bodyPr>
          <a:lstStyle/>
          <a:p>
            <a:pPr>
              <a:buNone/>
            </a:pPr>
            <a:r>
              <a:rPr lang="es-MX" dirty="0" smtClean="0"/>
              <a:t>Características de la perseverancia:</a:t>
            </a:r>
          </a:p>
          <a:p>
            <a:r>
              <a:rPr lang="es-MX" dirty="0" smtClean="0"/>
              <a:t>Capacidad que requiere cultivarse desde temprana edad. </a:t>
            </a:r>
          </a:p>
          <a:p>
            <a:r>
              <a:rPr lang="es-MX" dirty="0" smtClean="0"/>
              <a:t>Requiere conciencia personal, muy reforzada por la claridad de metas. </a:t>
            </a:r>
          </a:p>
          <a:p>
            <a:r>
              <a:rPr lang="es-MX" dirty="0" smtClean="0"/>
              <a:t>Para la formación de este hábito es importante el vínculo entre el esfuerzo personal y el sentido del mismo.</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77</a:t>
            </a:fld>
            <a:endParaRPr lang="es-MX"/>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3" name="2 Marcador de contenido"/>
          <p:cNvSpPr>
            <a:spLocks noGrp="1"/>
          </p:cNvSpPr>
          <p:nvPr>
            <p:ph idx="1"/>
          </p:nvPr>
        </p:nvSpPr>
        <p:spPr/>
        <p:txBody>
          <a:bodyPr>
            <a:normAutofit fontScale="77500" lnSpcReduction="20000"/>
          </a:bodyPr>
          <a:lstStyle/>
          <a:p>
            <a:r>
              <a:rPr lang="es-MX" dirty="0" smtClean="0"/>
              <a:t>En Japón </a:t>
            </a:r>
            <a:r>
              <a:rPr lang="es-MX" b="1" dirty="0" smtClean="0"/>
              <a:t>"</a:t>
            </a:r>
            <a:r>
              <a:rPr lang="es-MX" b="1" dirty="0" err="1" smtClean="0"/>
              <a:t>OSU</a:t>
            </a:r>
            <a:r>
              <a:rPr lang="es-MX" b="1" dirty="0" smtClean="0"/>
              <a:t>" es sinónimo de perseverancia y abnegación </a:t>
            </a:r>
            <a:r>
              <a:rPr lang="es-MX" dirty="0" smtClean="0"/>
              <a:t>–ambos conceptos unidos- significando que </a:t>
            </a:r>
            <a:r>
              <a:rPr lang="es-MX" b="1" dirty="0" smtClean="0"/>
              <a:t>"aguantar bajo presión" </a:t>
            </a:r>
            <a:r>
              <a:rPr lang="es-MX" i="1" dirty="0" smtClean="0"/>
              <a:t>implica la fuerza de voluntad necesaria para resistir hasta el límite, con humildad;</a:t>
            </a:r>
            <a:r>
              <a:rPr lang="es-MX" dirty="0" smtClean="0"/>
              <a:t> es como una llamada al interior de cada uno para aguantar, luchar y superar de este modo las debilidades de la condición humana. Mientras que para los occidentales es fácil parar cuando se complican las cosas, </a:t>
            </a:r>
            <a:r>
              <a:rPr lang="es-MX" i="1" dirty="0" smtClean="0"/>
              <a:t>los japoneses sólo saben que tienen que seguir y perseverar. </a:t>
            </a:r>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78</a:t>
            </a:fld>
            <a:endParaRPr lang="es-MX"/>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79</a:t>
            </a:fld>
            <a:endParaRPr lang="es-MX"/>
          </a:p>
        </p:txBody>
      </p:sp>
      <p:sp>
        <p:nvSpPr>
          <p:cNvPr id="5" name="2 Marcador de contenido"/>
          <p:cNvSpPr>
            <a:spLocks noGrp="1"/>
          </p:cNvSpPr>
          <p:nvPr>
            <p:ph idx="1"/>
          </p:nvPr>
        </p:nvSpPr>
        <p:spPr/>
        <p:txBody>
          <a:bodyPr>
            <a:normAutofit/>
          </a:bodyPr>
          <a:lstStyle/>
          <a:p>
            <a:pPr algn="just">
              <a:buNone/>
            </a:pPr>
            <a:r>
              <a:rPr lang="es-MX" sz="2400" dirty="0" smtClean="0"/>
              <a:t>Descripción de la actividad</a:t>
            </a:r>
          </a:p>
          <a:p>
            <a:pPr algn="just">
              <a:buNone/>
            </a:pPr>
            <a:r>
              <a:rPr lang="es-MX" sz="2000" dirty="0" smtClean="0"/>
              <a:t> </a:t>
            </a:r>
          </a:p>
          <a:p>
            <a:r>
              <a:rPr lang="es-MX" sz="2000" dirty="0" smtClean="0"/>
              <a:t>En el desarrollo del ejercicio, los participantes deberán de descifrar un acertijo de manera individual, de modo que cada estudiante enfrente el desafío poniendo a prueba su tenacidad.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1" end="1"/>
                                            </p:txEl>
                                          </p:spTgt>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¡PERO SI ASÍ LO HEMOS HECHO SIEMPRE!</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INICIATIVA Y EMPRENDIMIENTO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ADAPTARSE A NUEVAS COMPETENCIAS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5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8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80</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camino para llegar a casa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81</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así lo hemos hecho siempre!</a:t>
            </a:r>
            <a:endParaRPr lang="es-MX" sz="3200" dirty="0"/>
          </a:p>
        </p:txBody>
      </p:sp>
      <p:sp>
        <p:nvSpPr>
          <p:cNvPr id="3" name="2 Marcador de contenido"/>
          <p:cNvSpPr>
            <a:spLocks noGrp="1"/>
          </p:cNvSpPr>
          <p:nvPr>
            <p:ph idx="1"/>
          </p:nvPr>
        </p:nvSpPr>
        <p:spPr/>
        <p:txBody>
          <a:bodyPr>
            <a:normAutofit fontScale="62500" lnSpcReduction="20000"/>
          </a:bodyPr>
          <a:lstStyle/>
          <a:p>
            <a:pPr algn="just"/>
            <a:r>
              <a:rPr lang="es-MX" dirty="0" smtClean="0"/>
              <a:t>El </a:t>
            </a:r>
            <a:r>
              <a:rPr lang="es-MX" b="1" dirty="0" smtClean="0"/>
              <a:t>objetivo</a:t>
            </a:r>
            <a:r>
              <a:rPr lang="es-MX" dirty="0" smtClean="0"/>
              <a:t> de la actividad es apreciar el fenómeno humano de resistencia al cambio e identificar las condiciones personales que facilitan la superación. Para ello, los aprendizajes esperados son:</a:t>
            </a:r>
          </a:p>
          <a:p>
            <a:pPr algn="just"/>
            <a:endParaRPr lang="es-MX" dirty="0" smtClean="0"/>
          </a:p>
          <a:p>
            <a:pPr lvl="1" algn="just"/>
            <a:r>
              <a:rPr lang="es-MX" b="1" u="sng" dirty="0" smtClean="0"/>
              <a:t>Conocimiento</a:t>
            </a:r>
            <a:r>
              <a:rPr lang="es-MX" b="1" dirty="0" smtClean="0"/>
              <a:t>:</a:t>
            </a:r>
            <a:r>
              <a:rPr lang="es-MX" dirty="0" smtClean="0"/>
              <a:t> Conocer los elementos que intervienen en un comportamiento favorable al cambio.</a:t>
            </a:r>
          </a:p>
          <a:p>
            <a:pPr lvl="1" algn="just"/>
            <a:endParaRPr lang="es-MX" b="1" u="sng" dirty="0" smtClean="0"/>
          </a:p>
          <a:p>
            <a:pPr lvl="1" algn="just"/>
            <a:r>
              <a:rPr lang="es-MX" b="1" u="sng" dirty="0" smtClean="0"/>
              <a:t>Habilidad</a:t>
            </a:r>
            <a:r>
              <a:rPr lang="es-MX" b="1" dirty="0" smtClean="0"/>
              <a:t>:</a:t>
            </a:r>
            <a:r>
              <a:rPr lang="es-MX" dirty="0" smtClean="0"/>
              <a:t> Mejorar la capacidad de adaptación a nuevas situaciones.</a:t>
            </a:r>
          </a:p>
          <a:p>
            <a:pPr lvl="1" algn="just"/>
            <a:endParaRPr lang="es-MX" b="1" u="sng" dirty="0" smtClean="0"/>
          </a:p>
          <a:p>
            <a:pPr lvl="1" algn="just"/>
            <a:r>
              <a:rPr lang="es-MX" b="1" u="sng" dirty="0" smtClean="0"/>
              <a:t>Actitud</a:t>
            </a:r>
            <a:r>
              <a:rPr lang="es-MX" b="1" dirty="0" smtClean="0"/>
              <a:t>:</a:t>
            </a:r>
            <a:r>
              <a:rPr lang="es-MX" dirty="0" smtClean="0"/>
              <a:t> Desarrollar una disposición a enfrentar cambios de manera positiva.</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par>
                          <p:cTn id="18" fill="hold">
                            <p:stCondLst>
                              <p:cond delay="216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3">
                                            <p:txEl>
                                              <p:pRg st="2" end="2"/>
                                            </p:txEl>
                                          </p:spTgt>
                                        </p:tgtEl>
                                      </p:cBhvr>
                                    </p:animEffect>
                                  </p:childTnLst>
                                </p:cTn>
                              </p:par>
                            </p:childTnLst>
                          </p:cTn>
                        </p:par>
                        <p:par>
                          <p:cTn id="24" fill="hold">
                            <p:stCondLst>
                              <p:cond delay="236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4" end="4"/>
                                            </p:txEl>
                                          </p:spTgt>
                                        </p:tgtEl>
                                      </p:cBhvr>
                                    </p:animEffect>
                                  </p:childTnLst>
                                </p:cTn>
                              </p:par>
                            </p:childTnLst>
                          </p:cTn>
                        </p:par>
                        <p:par>
                          <p:cTn id="30" fill="hold">
                            <p:stCondLst>
                              <p:cond delay="256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8454</TotalTime>
  <Words>8746</Words>
  <Application>Microsoft Office PowerPoint</Application>
  <PresentationFormat>Presentación en pantalla (4:3)</PresentationFormat>
  <Paragraphs>681</Paragraphs>
  <Slides>81</Slides>
  <Notes>58</Notes>
  <HiddenSlides>0</HiddenSlides>
  <MMClips>0</MMClips>
  <ScaleCrop>false</ScaleCrop>
  <HeadingPairs>
    <vt:vector size="4" baseType="variant">
      <vt:variant>
        <vt:lpstr>Tema</vt:lpstr>
      </vt:variant>
      <vt:variant>
        <vt:i4>1</vt:i4>
      </vt:variant>
      <vt:variant>
        <vt:lpstr>Títulos de diapositiva</vt:lpstr>
      </vt:variant>
      <vt:variant>
        <vt:i4>81</vt:i4>
      </vt:variant>
    </vt:vector>
  </HeadingPairs>
  <TitlesOfParts>
    <vt:vector size="82" baseType="lpstr">
      <vt:lpstr>Tema de Office</vt:lpstr>
      <vt:lpstr>TALLER</vt:lpstr>
      <vt:lpstr>Propósitos</vt:lpstr>
      <vt:lpstr>Competencias de productividad y empleabilidad</vt:lpstr>
      <vt:lpstr>Integración con otros tipos de competencias </vt:lpstr>
      <vt:lpstr>Modelo de competencias de productividad y empleabilidad</vt:lpstr>
      <vt:lpstr>Competencias área de iniciativa y emprendimiento</vt:lpstr>
      <vt:lpstr>Iniciativa y Emprendimiento</vt:lpstr>
      <vt:lpstr>¡PERO SI ASÍ LO HEMOS HECHO SIEMPRE!</vt:lpstr>
      <vt:lpstr>¡Pero si así lo hemos hecho siempre!</vt:lpstr>
      <vt:lpstr>¡Pero si así lo hemos hecho siempre!</vt:lpstr>
      <vt:lpstr>¡Pero si así lo hemos hecho siempre!</vt:lpstr>
      <vt:lpstr>¡Pero si así lo hemos hecho siempre!</vt:lpstr>
      <vt:lpstr>¡Pero si así lo hemos hecho siempre!</vt:lpstr>
      <vt:lpstr>¡Pero si así lo hemos hecho siempre!</vt:lpstr>
      <vt:lpstr>¡Pero si así lo hemos hecho siempre!</vt:lpstr>
      <vt:lpstr>¡Pero si así lo hemos hecho siempre!</vt:lpstr>
      <vt:lpstr> A TODO LE PONGO EMPEÑO </vt:lpstr>
      <vt:lpstr>A todo le pongo empeño</vt:lpstr>
      <vt:lpstr>A todo le pongo empeño</vt:lpstr>
      <vt:lpstr>A todo le pongo empeño</vt:lpstr>
      <vt:lpstr>A todo le pongo empeño</vt:lpstr>
      <vt:lpstr>A todo le pongo empeño</vt:lpstr>
      <vt:lpstr>A todo le pongo empeño</vt:lpstr>
      <vt:lpstr>A todo le pongo empeño</vt:lpstr>
      <vt:lpstr>A todo le pongo empeño</vt:lpstr>
      <vt:lpstr>¿Y POR QUÉ?</vt:lpstr>
      <vt:lpstr>¿Y por qué?</vt:lpstr>
      <vt:lpstr>¿Y por qué?</vt:lpstr>
      <vt:lpstr>¿Y por qué?</vt:lpstr>
      <vt:lpstr>¿Y por qué?</vt:lpstr>
      <vt:lpstr>¿Y por qué?</vt:lpstr>
      <vt:lpstr>¿Y por qué?</vt:lpstr>
      <vt:lpstr>¿Y por qué?</vt:lpstr>
      <vt:lpstr>¿Y por qué?</vt:lpstr>
      <vt:lpstr>¿Y por qué?</vt:lpstr>
      <vt:lpstr>¿Y por qué?</vt:lpstr>
      <vt:lpstr> SE ME PRENDIÓ EL FOCO </vt:lpstr>
      <vt:lpstr>Se me prendió el foco </vt:lpstr>
      <vt:lpstr>Se me prendió el foco </vt:lpstr>
      <vt:lpstr>Se me prendió el foco </vt:lpstr>
      <vt:lpstr>Se me prendió el foco </vt:lpstr>
      <vt:lpstr>Se me prendió el foco </vt:lpstr>
      <vt:lpstr>Se me prendió el foco </vt:lpstr>
      <vt:lpstr>Se me prendió el foco </vt:lpstr>
      <vt:lpstr> ME PONGO EL SOMBRERO</vt:lpstr>
      <vt:lpstr>ME PONGO EL SOMBRERO</vt:lpstr>
      <vt:lpstr>ME PONGO EL SOMBRERO</vt:lpstr>
      <vt:lpstr>ME PONGO EL SOMBRERO</vt:lpstr>
      <vt:lpstr>ME PONGO EL SOMBRERO</vt:lpstr>
      <vt:lpstr>ME PONGO EL SOMBRERO</vt:lpstr>
      <vt:lpstr>ME PONGO EL SOMBRERO</vt:lpstr>
      <vt:lpstr>ME PONGO EL SOMBRERO</vt:lpstr>
      <vt:lpstr>ME PONGO EL SOMBRERO</vt:lpstr>
      <vt:lpstr>EL TRABAJO DE FIN DE SEMANA</vt:lpstr>
      <vt:lpstr>El trabajo de fin de semana</vt:lpstr>
      <vt:lpstr>El trabajo de fin de semana</vt:lpstr>
      <vt:lpstr>El trabajo de fin de semana</vt:lpstr>
      <vt:lpstr>El trabajo de fin de semana</vt:lpstr>
      <vt:lpstr>El trabajo de fin de semana</vt:lpstr>
      <vt:lpstr>El trabajo de fin de semana</vt:lpstr>
      <vt:lpstr>El trabajo de fin de semana</vt:lpstr>
      <vt:lpstr>El trabajo de fin de semana</vt:lpstr>
      <vt:lpstr> SALTANDO VALLAS </vt:lpstr>
      <vt:lpstr>Saltando vallas </vt:lpstr>
      <vt:lpstr>Saltando vallas</vt:lpstr>
      <vt:lpstr>Saltando vallas</vt:lpstr>
      <vt:lpstr>Saltando vallas</vt:lpstr>
      <vt:lpstr>Saltando vallas</vt:lpstr>
      <vt:lpstr>Saltando vallas</vt:lpstr>
      <vt:lpstr>Saltando vallas</vt:lpstr>
      <vt:lpstr>Saltando vallas</vt:lpstr>
      <vt:lpstr>Saltando vallas</vt:lpstr>
      <vt:lpstr> EL CAMINO PARA LLEGAR A CASA </vt:lpstr>
      <vt:lpstr>El camino para llegar a casa </vt:lpstr>
      <vt:lpstr>El camino para llegar a casa </vt:lpstr>
      <vt:lpstr>El camino para llegar a casa </vt:lpstr>
      <vt:lpstr>El camino para llegar a casa </vt:lpstr>
      <vt:lpstr>El camino para llegar a casa </vt:lpstr>
      <vt:lpstr>El camino para llegar a casa </vt:lpstr>
      <vt:lpstr>El camino para llegar a casa </vt:lpstr>
      <vt:lpstr>El camino para llegar a casa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385</cp:revision>
  <dcterms:created xsi:type="dcterms:W3CDTF">2011-07-15T18:51:41Z</dcterms:created>
  <dcterms:modified xsi:type="dcterms:W3CDTF">2011-09-15T01:25:09Z</dcterms:modified>
</cp:coreProperties>
</file>